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0"/>
  </p:notesMasterIdLst>
  <p:handoutMasterIdLst>
    <p:handoutMasterId r:id="rId21"/>
  </p:handoutMasterIdLst>
  <p:sldIdLst>
    <p:sldId id="4050" r:id="rId2"/>
    <p:sldId id="259" r:id="rId3"/>
    <p:sldId id="3809" r:id="rId4"/>
    <p:sldId id="384" r:id="rId5"/>
    <p:sldId id="2147477359" r:id="rId6"/>
    <p:sldId id="386" r:id="rId7"/>
    <p:sldId id="398" r:id="rId8"/>
    <p:sldId id="390" r:id="rId9"/>
    <p:sldId id="399" r:id="rId10"/>
    <p:sldId id="265" r:id="rId11"/>
    <p:sldId id="2147477358" r:id="rId12"/>
    <p:sldId id="393" r:id="rId13"/>
    <p:sldId id="4180" r:id="rId14"/>
    <p:sldId id="4042" r:id="rId15"/>
    <p:sldId id="4179" r:id="rId16"/>
    <p:sldId id="4173" r:id="rId17"/>
    <p:sldId id="4178" r:id="rId18"/>
    <p:sldId id="2147477356" r:id="rId19"/>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C60838-93AE-43BA-BE6A-A35565C899DE}">
          <p14:sldIdLst>
            <p14:sldId id="4050"/>
            <p14:sldId id="259"/>
            <p14:sldId id="3809"/>
            <p14:sldId id="384"/>
            <p14:sldId id="2147477359"/>
            <p14:sldId id="386"/>
            <p14:sldId id="398"/>
            <p14:sldId id="390"/>
            <p14:sldId id="399"/>
            <p14:sldId id="265"/>
            <p14:sldId id="2147477358"/>
            <p14:sldId id="393"/>
            <p14:sldId id="4180"/>
            <p14:sldId id="4042"/>
            <p14:sldId id="4179"/>
            <p14:sldId id="4173"/>
            <p14:sldId id="4178"/>
            <p14:sldId id="2147477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5" clrIdx="0">
    <p:extLst>
      <p:ext uri="{19B8F6BF-5375-455C-9EA6-DF929625EA0E}">
        <p15:presenceInfo xmlns:p15="http://schemas.microsoft.com/office/powerpoint/2012/main" userId="S-1-5-21-1407069837-2091007605-538272213-15390607" providerId="AD"/>
      </p:ext>
    </p:extLst>
  </p:cmAuthor>
  <p:cmAuthor id="2" name="Raymond, Patty" initials="RP" lastIdx="3" clrIdx="1">
    <p:extLst>
      <p:ext uri="{19B8F6BF-5375-455C-9EA6-DF929625EA0E}">
        <p15:presenceInfo xmlns:p15="http://schemas.microsoft.com/office/powerpoint/2012/main" userId="S-1-5-21-1407069837-2091007605-538272213-29355854" providerId="AD"/>
      </p:ext>
    </p:extLst>
  </p:cmAuthor>
  <p:cmAuthor id="3" name="Stading, Katrina" initials="SK" lastIdx="20" clrIdx="2">
    <p:extLst>
      <p:ext uri="{19B8F6BF-5375-455C-9EA6-DF929625EA0E}">
        <p15:presenceInfo xmlns:p15="http://schemas.microsoft.com/office/powerpoint/2012/main" userId="S-1-5-21-1407069837-2091007605-538272213-318135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autoAdjust="0"/>
    <p:restoredTop sz="63401" autoAdjust="0"/>
  </p:normalViewPr>
  <p:slideViewPr>
    <p:cSldViewPr snapToGrid="0">
      <p:cViewPr varScale="1">
        <p:scale>
          <a:sx n="78" d="100"/>
          <a:sy n="78" d="100"/>
        </p:scale>
        <p:origin x="24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8514"/>
    </p:cViewPr>
  </p:sorterViewPr>
  <p:notesViewPr>
    <p:cSldViewPr snapToGrid="0">
      <p:cViewPr varScale="1">
        <p:scale>
          <a:sx n="84" d="100"/>
          <a:sy n="84" d="100"/>
        </p:scale>
        <p:origin x="3828" y="102"/>
      </p:cViewPr>
      <p:guideLst/>
    </p:cSldViewPr>
  </p:notesViewPr>
  <p:gridSpacing cx="57150" cy="5715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4E2E9E-F0F5-4F05-AF5B-44AD889CDE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3030921-EB49-454C-85AC-182EBDFD7F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010F4E-BE31-4E21-A514-714E61F333C4}" type="datetimeFigureOut">
              <a:rPr lang="en-US" smtClean="0"/>
              <a:t>7/22/25</a:t>
            </a:fld>
            <a:endParaRPr lang="en-US" dirty="0"/>
          </a:p>
        </p:txBody>
      </p:sp>
      <p:sp>
        <p:nvSpPr>
          <p:cNvPr id="4" name="Footer Placeholder 3">
            <a:extLst>
              <a:ext uri="{FF2B5EF4-FFF2-40B4-BE49-F238E27FC236}">
                <a16:creationId xmlns:a16="http://schemas.microsoft.com/office/drawing/2014/main" id="{97110EC4-576C-4F49-87D2-7DE49856F4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AA22589-9284-47A3-9EDB-1EB3595573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B75BE9-C2BC-475D-AD61-B9836B52AEA2}" type="slidenum">
              <a:rPr lang="en-US" smtClean="0"/>
              <a:t>‹#›</a:t>
            </a:fld>
            <a:endParaRPr lang="en-US" dirty="0"/>
          </a:p>
        </p:txBody>
      </p:sp>
    </p:spTree>
    <p:extLst>
      <p:ext uri="{BB962C8B-B14F-4D97-AF65-F5344CB8AC3E}">
        <p14:creationId xmlns:p14="http://schemas.microsoft.com/office/powerpoint/2010/main" val="418731984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9494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6933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block</a:t>
            </a:r>
          </a:p>
        </p:txBody>
      </p:sp>
    </p:spTree>
    <p:extLst>
      <p:ext uri="{BB962C8B-B14F-4D97-AF65-F5344CB8AC3E}">
        <p14:creationId xmlns:p14="http://schemas.microsoft.com/office/powerpoint/2010/main" val="273753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block</a:t>
            </a:r>
          </a:p>
        </p:txBody>
      </p:sp>
    </p:spTree>
    <p:extLst>
      <p:ext uri="{BB962C8B-B14F-4D97-AF65-F5344CB8AC3E}">
        <p14:creationId xmlns:p14="http://schemas.microsoft.com/office/powerpoint/2010/main" val="2615250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428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094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284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1776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8679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learn what is AutoML and how to use Jupyter notebooks with Amazon SageMaker to implement an AutoML tool called AutoGluon to solve an ML problem.</a:t>
            </a:r>
          </a:p>
        </p:txBody>
      </p:sp>
    </p:spTree>
    <p:extLst>
      <p:ext uri="{BB962C8B-B14F-4D97-AF65-F5344CB8AC3E}">
        <p14:creationId xmlns:p14="http://schemas.microsoft.com/office/powerpoint/2010/main" val="1226524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8709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5108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215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2265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dirty="0"/>
              <a:t>AutoGluon anticipates and handles model training failures automatically.</a:t>
            </a:r>
          </a:p>
          <a:p>
            <a:pPr>
              <a:spcAft>
                <a:spcPts val="0"/>
              </a:spcAft>
            </a:pPr>
            <a:endParaRPr lang="en-US" dirty="0"/>
          </a:p>
          <a:p>
            <a:pPr>
              <a:spcAft>
                <a:spcPts val="0"/>
              </a:spcAft>
            </a:pPr>
            <a:r>
              <a:rPr lang="en-US" dirty="0"/>
              <a:t>It also estimates future memory usage of individual models and skips expensive models, and only loads one model in memory at a time.</a:t>
            </a:r>
          </a:p>
          <a:p>
            <a:pPr>
              <a:spcAft>
                <a:spcPts val="0"/>
              </a:spcAft>
            </a:pPr>
            <a:endParaRPr lang="en-US" dirty="0"/>
          </a:p>
          <a:p>
            <a:pPr>
              <a:spcAft>
                <a:spcPts val="0"/>
              </a:spcAft>
            </a:pPr>
            <a:r>
              <a:rPr lang="en-US" dirty="0"/>
              <a:t>AutoGluon fails on far fewer datasets compared to other AutoML solutions.</a:t>
            </a:r>
          </a:p>
        </p:txBody>
      </p:sp>
    </p:spTree>
    <p:extLst>
      <p:ext uri="{BB962C8B-B14F-4D97-AF65-F5344CB8AC3E}">
        <p14:creationId xmlns:p14="http://schemas.microsoft.com/office/powerpoint/2010/main" val="146994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 is an ML data science community with tools and resources, such as ML competitions, designed to help you get started and complete data science projects. </a:t>
            </a:r>
          </a:p>
          <a:p>
            <a:endParaRPr lang="en-US" dirty="0"/>
          </a:p>
          <a:p>
            <a:r>
              <a:rPr lang="en-US" dirty="0"/>
              <a:t>Reference:</a:t>
            </a:r>
          </a:p>
          <a:p>
            <a:r>
              <a:rPr lang="en-US" dirty="0"/>
              <a:t>Nick Erickson, Jonas Mueller, Alexander Shirkov, Hang Zhang, Pedro Larroy, Mu Li, and Alexander Smola, “AutoGluon-Tabular: Robust and Accurate AutoML for Structured Data,” arXiv (March 2020). https://doi.org/10.48550/arXiv.2003.06505.</a:t>
            </a:r>
          </a:p>
        </p:txBody>
      </p:sp>
    </p:spTree>
    <p:extLst>
      <p:ext uri="{BB962C8B-B14F-4D97-AF65-F5344CB8AC3E}">
        <p14:creationId xmlns:p14="http://schemas.microsoft.com/office/powerpoint/2010/main" val="4215566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Nick Erickson, Jonas Mueller, Alexander Shirkov, Hang Zhang, Pedro Larroy, Mu Li, and Alexander Smola, “AutoGluon-Tabular: Robust and Accurate AutoML for Structured Data,” </a:t>
            </a:r>
            <a:r>
              <a:rPr lang="en-US" i="1" dirty="0"/>
              <a:t>arXiv</a:t>
            </a:r>
            <a:r>
              <a:rPr lang="en-US" dirty="0"/>
              <a:t> (March 2020). https://doi.org/10.48550/arXiv.2003.06505.</a:t>
            </a:r>
          </a:p>
        </p:txBody>
      </p:sp>
    </p:spTree>
    <p:extLst>
      <p:ext uri="{BB962C8B-B14F-4D97-AF65-F5344CB8AC3E}">
        <p14:creationId xmlns:p14="http://schemas.microsoft.com/office/powerpoint/2010/main" val="1492240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048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block</a:t>
            </a:r>
          </a:p>
          <a:p>
            <a:r>
              <a:rPr lang="en-US" dirty="0"/>
              <a:t>~</a:t>
            </a:r>
          </a:p>
          <a:p>
            <a:r>
              <a:rPr lang="en-US" dirty="0"/>
              <a:t>This slide shows the code to install AutoGluon. The first two lines ensure that the system to install Python libraries are up to date. The tool that allows users to install Python packages is called pip. Setuptools is a library for packaging and distributing Python applications. Wheel is the standard for distribution of Python libraries.</a:t>
            </a:r>
          </a:p>
          <a:p>
            <a:endParaRPr lang="en-US" dirty="0"/>
          </a:p>
          <a:p>
            <a:r>
              <a:rPr lang="en-US" dirty="0"/>
              <a:t>Updating these ensures that the third line runs properly to install AutoGluon.</a:t>
            </a:r>
          </a:p>
        </p:txBody>
      </p:sp>
    </p:spTree>
    <p:extLst>
      <p:ext uri="{BB962C8B-B14F-4D97-AF65-F5344CB8AC3E}">
        <p14:creationId xmlns:p14="http://schemas.microsoft.com/office/powerpoint/2010/main" val="1381774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0CE0-130E-0785-9838-FE9C8ECEE9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75F61E-236B-F26D-66B9-9DCA7B96CC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DA3144-6638-7312-2058-53EFD3532943}"/>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5" name="Footer Placeholder 4">
            <a:extLst>
              <a:ext uri="{FF2B5EF4-FFF2-40B4-BE49-F238E27FC236}">
                <a16:creationId xmlns:a16="http://schemas.microsoft.com/office/drawing/2014/main" id="{18246342-30B4-05A1-4EF4-39780DFAC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79D912-2906-DB73-B00A-AD7AD31AA463}"/>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384443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ADBC0-9B35-5928-6533-F323B78341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0D444C-7389-4662-47CC-DEED591700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BDB24C-1B49-8993-529A-A5428CEB0A89}"/>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5" name="Footer Placeholder 4">
            <a:extLst>
              <a:ext uri="{FF2B5EF4-FFF2-40B4-BE49-F238E27FC236}">
                <a16:creationId xmlns:a16="http://schemas.microsoft.com/office/drawing/2014/main" id="{1C63FBE3-302A-EBF5-92D7-1879E18887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1BC28F-0677-A0FD-E2C6-E879D6635667}"/>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2178699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2E1655-6054-C8E2-14B7-44E30235CB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6C26BC-8DE8-48D3-E6EF-DBFC10E37D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72310-2F9F-482A-EC22-94C83F8E0096}"/>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5" name="Footer Placeholder 4">
            <a:extLst>
              <a:ext uri="{FF2B5EF4-FFF2-40B4-BE49-F238E27FC236}">
                <a16:creationId xmlns:a16="http://schemas.microsoft.com/office/drawing/2014/main" id="{BFDD52B0-B001-1B6F-BBCE-B9AEC73AC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B2FE1-2F14-5B59-56EE-C47FE7B3B191}"/>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1718892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Slide">
    <p:bg>
      <p:bgPr>
        <a:gradFill flip="none" rotWithShape="1">
          <a:gsLst>
            <a:gs pos="40000">
              <a:srgbClr val="330066"/>
            </a:gs>
            <a:gs pos="0">
              <a:srgbClr val="2C2C2C"/>
            </a:gs>
            <a:gs pos="100000">
              <a:srgbClr val="2C2C2C"/>
            </a:gs>
            <a:gs pos="75000">
              <a:srgbClr val="0070C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5" name="Title 4">
            <a:extLst>
              <a:ext uri="{FF2B5EF4-FFF2-40B4-BE49-F238E27FC236}">
                <a16:creationId xmlns:a16="http://schemas.microsoft.com/office/drawing/2014/main" id="{08D269A5-D107-2782-1600-9CFF8B439252}"/>
              </a:ext>
            </a:extLst>
          </p:cNvPr>
          <p:cNvSpPr>
            <a:spLocks noGrp="1"/>
          </p:cNvSpPr>
          <p:nvPr>
            <p:ph type="title" idx="1" hasCustomPrompt="1"/>
          </p:nvPr>
        </p:nvSpPr>
        <p:spPr>
          <a:xfrm>
            <a:off x="401652" y="1565366"/>
            <a:ext cx="11430684" cy="2194560"/>
          </a:xfrm>
        </p:spPr>
        <p:txBody>
          <a:bodyPr anchor="b">
            <a:normAutofit/>
          </a:bodyPr>
          <a:lstStyle>
            <a:lvl1pPr>
              <a:defRPr sz="4800" b="1" i="0">
                <a:solidFill>
                  <a:srgbClr val="F1F3F3"/>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Enter lesson title</a:t>
            </a:r>
          </a:p>
        </p:txBody>
      </p:sp>
      <p:sp>
        <p:nvSpPr>
          <p:cNvPr id="6" name="Text Placeholder 5">
            <a:extLst>
              <a:ext uri="{FF2B5EF4-FFF2-40B4-BE49-F238E27FC236}">
                <a16:creationId xmlns:a16="http://schemas.microsoft.com/office/drawing/2014/main" id="{56B61F05-1C18-7A17-A21D-C93186B1401A}"/>
              </a:ext>
            </a:extLst>
          </p:cNvPr>
          <p:cNvSpPr>
            <a:spLocks noGrp="1"/>
          </p:cNvSpPr>
          <p:nvPr>
            <p:ph type="body" idx="2" hasCustomPrompt="1"/>
          </p:nvPr>
        </p:nvSpPr>
        <p:spPr>
          <a:xfrm>
            <a:off x="401652" y="4072344"/>
            <a:ext cx="8412479" cy="548641"/>
          </a:xfrm>
        </p:spPr>
        <p:txBody>
          <a:bodyPr>
            <a:normAutofit/>
          </a:bodyPr>
          <a:lstStyle>
            <a:lvl1pPr marL="0" indent="0">
              <a:buNone/>
              <a:defRPr sz="3200" i="1">
                <a:solidFill>
                  <a:srgbClr val="F1F3F3"/>
                </a:solidFill>
                <a:latin typeface="+mn-lt"/>
              </a:defRPr>
            </a:lvl1pPr>
          </a:lstStyle>
          <a:p>
            <a:r>
              <a:rPr lang="en-US" dirty="0"/>
              <a:t>Enter course name</a:t>
            </a:r>
          </a:p>
        </p:txBody>
      </p:sp>
      <p:sp>
        <p:nvSpPr>
          <p:cNvPr id="8" name="Text Placeholder 5">
            <a:extLst>
              <a:ext uri="{FF2B5EF4-FFF2-40B4-BE49-F238E27FC236}">
                <a16:creationId xmlns:a16="http://schemas.microsoft.com/office/drawing/2014/main" id="{98007F72-4142-F93E-B4D8-E79E478801B1}"/>
              </a:ext>
            </a:extLst>
          </p:cNvPr>
          <p:cNvSpPr>
            <a:spLocks noGrp="1"/>
          </p:cNvSpPr>
          <p:nvPr>
            <p:ph type="body" idx="98" hasCustomPrompt="1"/>
          </p:nvPr>
        </p:nvSpPr>
        <p:spPr>
          <a:xfrm>
            <a:off x="401652" y="4743994"/>
            <a:ext cx="5486400" cy="548640"/>
          </a:xfrm>
        </p:spPr>
        <p:txBody>
          <a:bodyPr>
            <a:normAutofit/>
          </a:bodyPr>
          <a:lstStyle>
            <a:lvl1pPr marL="0" indent="0">
              <a:buNone/>
              <a:defRPr sz="2800">
                <a:solidFill>
                  <a:srgbClr val="F1F3F3"/>
                </a:solidFill>
                <a:latin typeface="+mn-lt"/>
              </a:defRPr>
            </a:lvl1pPr>
          </a:lstStyle>
          <a:p>
            <a:r>
              <a:rPr lang="en-US" dirty="0"/>
              <a:t>Module # - Lesson #</a:t>
            </a:r>
          </a:p>
        </p:txBody>
      </p:sp>
    </p:spTree>
    <p:extLst>
      <p:ext uri="{BB962C8B-B14F-4D97-AF65-F5344CB8AC3E}">
        <p14:creationId xmlns:p14="http://schemas.microsoft.com/office/powerpoint/2010/main" val="106512088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Quote slide">
    <p:bg>
      <p:bgPr>
        <a:gradFill>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FEA5D771-1E37-4674-A454-5B6A887E81B8}"/>
              </a:ext>
            </a:extLst>
          </p:cNvPr>
          <p:cNvSpPr>
            <a:spLocks noGrp="1"/>
          </p:cNvSpPr>
          <p:nvPr>
            <p:ph type="title" idx="1" hasCustomPrompt="1"/>
          </p:nvPr>
        </p:nvSpPr>
        <p:spPr>
          <a:xfrm>
            <a:off x="365760" y="2435469"/>
            <a:ext cx="11472013" cy="1960803"/>
          </a:xfrm>
        </p:spPr>
        <p:txBody>
          <a:bodyPr anchor="ctr">
            <a:normAutofit/>
          </a:bodyPr>
          <a:lstStyle>
            <a:lvl1pPr>
              <a:defRPr sz="4000">
                <a:solidFill>
                  <a:schemeClr val="bg2"/>
                </a:solidFill>
                <a:latin typeface="Amazon Ember Display Heavy"/>
              </a:defRPr>
            </a:lvl1pPr>
          </a:lstStyle>
          <a:p>
            <a:r>
              <a:rPr lang="en-US" dirty="0"/>
              <a:t>“Enter quote here”</a:t>
            </a:r>
          </a:p>
        </p:txBody>
      </p:sp>
      <p:sp>
        <p:nvSpPr>
          <p:cNvPr id="2" name="Attribution">
            <a:extLst>
              <a:ext uri="{FF2B5EF4-FFF2-40B4-BE49-F238E27FC236}">
                <a16:creationId xmlns:a16="http://schemas.microsoft.com/office/drawing/2014/main" id="{0DEABB21-C29F-4E2E-AADE-6FBA5EF95AF4}"/>
              </a:ext>
            </a:extLst>
          </p:cNvPr>
          <p:cNvSpPr>
            <a:spLocks noGrp="1"/>
          </p:cNvSpPr>
          <p:nvPr>
            <p:ph type="body" idx="2" hasCustomPrompt="1"/>
          </p:nvPr>
        </p:nvSpPr>
        <p:spPr>
          <a:xfrm>
            <a:off x="6096000" y="4624991"/>
            <a:ext cx="5741773" cy="770066"/>
          </a:xfrm>
        </p:spPr>
        <p:txBody>
          <a:bodyPr>
            <a:noAutofit/>
          </a:bodyPr>
          <a:lstStyle>
            <a:lvl1pPr marL="0" indent="0">
              <a:buNone/>
              <a:defRPr sz="2800">
                <a:solidFill>
                  <a:schemeClr val="bg2"/>
                </a:solidFill>
              </a:defRPr>
            </a:lvl1pPr>
          </a:lstStyle>
          <a:p>
            <a:r>
              <a:rPr lang="en-US" dirty="0"/>
              <a:t>- Attribution</a:t>
            </a:r>
          </a:p>
        </p:txBody>
      </p:sp>
    </p:spTree>
    <p:extLst>
      <p:ext uri="{BB962C8B-B14F-4D97-AF65-F5344CB8AC3E}">
        <p14:creationId xmlns:p14="http://schemas.microsoft.com/office/powerpoint/2010/main" val="3171957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opic Introduc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88A78E8-6AA2-E26A-BE84-51DCD543A1DF}"/>
              </a:ext>
            </a:extLst>
          </p:cNvPr>
          <p:cNvSpPr/>
          <p:nvPr/>
        </p:nvSpPr>
        <p:spPr>
          <a:xfrm>
            <a:off x="0" y="11648"/>
            <a:ext cx="4434840" cy="6858000"/>
          </a:xfrm>
          <a:prstGeom prst="rect">
            <a:avLst/>
          </a:prstGeom>
          <a:gradFill flip="none" rotWithShape="1">
            <a:gsLst>
              <a:gs pos="0">
                <a:srgbClr val="47008F">
                  <a:lumMod val="90000"/>
                  <a:lumOff val="10000"/>
                </a:srgbClr>
              </a:gs>
              <a:gs pos="23000">
                <a:srgbClr val="47008F">
                  <a:lumMod val="97000"/>
                  <a:lumOff val="3000"/>
                </a:srgbClr>
              </a:gs>
              <a:gs pos="69000">
                <a:srgbClr val="47008F">
                  <a:lumMod val="83000"/>
                </a:srgbClr>
              </a:gs>
              <a:gs pos="97000">
                <a:srgbClr val="47008F">
                  <a:lumMod val="73000"/>
                </a:srgb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Slide Number">
            <a:extLst>
              <a:ext uri="{FF2B5EF4-FFF2-40B4-BE49-F238E27FC236}">
                <a16:creationId xmlns:a16="http://schemas.microsoft.com/office/drawing/2014/main" id="{E7A23F66-1657-489E-8769-B7CCC9F020A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4" name="Title">
            <a:extLst>
              <a:ext uri="{FF2B5EF4-FFF2-40B4-BE49-F238E27FC236}">
                <a16:creationId xmlns:a16="http://schemas.microsoft.com/office/drawing/2014/main" id="{F2D32D74-0FC6-414A-96C5-2549942CD64E}"/>
              </a:ext>
            </a:extLst>
          </p:cNvPr>
          <p:cNvSpPr>
            <a:spLocks noGrp="1"/>
          </p:cNvSpPr>
          <p:nvPr>
            <p:ph type="title" idx="1" hasCustomPrompt="1"/>
          </p:nvPr>
        </p:nvSpPr>
        <p:spPr>
          <a:xfrm>
            <a:off x="243242" y="292099"/>
            <a:ext cx="4062057" cy="1866901"/>
          </a:xfrm>
        </p:spPr>
        <p:txBody>
          <a:bodyPr anchor="t">
            <a:noAutofit/>
          </a:bodyPr>
          <a:lstStyle>
            <a:lvl1pPr algn="ctr">
              <a:lnSpc>
                <a:spcPct val="100000"/>
              </a:lnSpc>
              <a:defRPr sz="3600">
                <a:solidFill>
                  <a:srgbClr val="F1F3F3"/>
                </a:solidFill>
                <a:latin typeface="Amazon Ember Display Heavy"/>
              </a:defRPr>
            </a:lvl1pPr>
          </a:lstStyle>
          <a:p>
            <a:r>
              <a:rPr lang="en-US" dirty="0"/>
              <a:t>Type title here</a:t>
            </a:r>
          </a:p>
        </p:txBody>
      </p:sp>
      <p:sp>
        <p:nvSpPr>
          <p:cNvPr id="2" name="LeftPlaceholder">
            <a:extLst>
              <a:ext uri="{FF2B5EF4-FFF2-40B4-BE49-F238E27FC236}">
                <a16:creationId xmlns:a16="http://schemas.microsoft.com/office/drawing/2014/main" id="{84AC47C1-092B-4DE6-902E-A0B393854995}"/>
              </a:ext>
              <a:ext uri="{C183D7F6-B498-43B3-948B-1728B52AA6E4}">
                <adec:decorative xmlns:adec="http://schemas.microsoft.com/office/drawing/2017/decorative" val="1"/>
              </a:ext>
            </a:extLst>
          </p:cNvPr>
          <p:cNvSpPr>
            <a:spLocks noGrp="1"/>
          </p:cNvSpPr>
          <p:nvPr>
            <p:ph idx="2" hasCustomPrompt="1"/>
          </p:nvPr>
        </p:nvSpPr>
        <p:spPr>
          <a:xfrm>
            <a:off x="246888" y="2434960"/>
            <a:ext cx="4060392" cy="3657600"/>
          </a:xfrm>
        </p:spPr>
        <p:txBody>
          <a:bodyPr anchor="t">
            <a:noAutofit/>
          </a:bodyPr>
          <a:lstStyle>
            <a:lvl1pPr marL="0" indent="0" algn="ctr">
              <a:buNone/>
              <a:defRPr>
                <a:solidFill>
                  <a:srgbClr val="F1F3F3"/>
                </a:solidFill>
                <a:latin typeface="+mn-lt"/>
              </a:defRPr>
            </a:lvl1pPr>
          </a:lstStyle>
          <a:p>
            <a:r>
              <a:rPr lang="en-US" dirty="0"/>
              <a:t>Click to add image</a:t>
            </a:r>
          </a:p>
        </p:txBody>
      </p:sp>
      <p:sp>
        <p:nvSpPr>
          <p:cNvPr id="3" name="Content">
            <a:extLst>
              <a:ext uri="{FF2B5EF4-FFF2-40B4-BE49-F238E27FC236}">
                <a16:creationId xmlns:a16="http://schemas.microsoft.com/office/drawing/2014/main" id="{E88E0D0B-F719-4929-9A45-08A3503393CA}"/>
              </a:ext>
            </a:extLst>
          </p:cNvPr>
          <p:cNvSpPr>
            <a:spLocks noGrp="1"/>
          </p:cNvSpPr>
          <p:nvPr>
            <p:ph type="body" idx="3" hasCustomPrompt="1"/>
          </p:nvPr>
        </p:nvSpPr>
        <p:spPr>
          <a:xfrm>
            <a:off x="4592635" y="292099"/>
            <a:ext cx="7239701" cy="6142651"/>
          </a:xfrm>
        </p:spPr>
        <p:txBody>
          <a:bodyPr>
            <a:noAutofit/>
          </a:bodyPr>
          <a:lstStyle>
            <a:lvl1pPr>
              <a:lnSpc>
                <a:spcPct val="100000"/>
              </a:lnSpc>
              <a:spcAft>
                <a:spcPts val="600"/>
              </a:spcAft>
              <a:buClr>
                <a:schemeClr val="tx2"/>
              </a:buClr>
              <a:defRPr sz="2800">
                <a:solidFill>
                  <a:srgbClr val="232F3E"/>
                </a:solidFill>
                <a:latin typeface="+mn-lt"/>
              </a:defRPr>
            </a:lvl1pPr>
            <a:lvl2pPr marL="461963" indent="-228600">
              <a:lnSpc>
                <a:spcPct val="100000"/>
              </a:lnSpc>
              <a:spcAft>
                <a:spcPts val="600"/>
              </a:spcAft>
              <a:buClr>
                <a:schemeClr val="tx2"/>
              </a:buClr>
              <a:defRPr sz="2400">
                <a:solidFill>
                  <a:srgbClr val="232F3E"/>
                </a:solidFill>
                <a:latin typeface="+mn-lt"/>
              </a:defRPr>
            </a:lvl2pPr>
            <a:lvl3pPr marL="684213" indent="-228600">
              <a:lnSpc>
                <a:spcPct val="100000"/>
              </a:lnSpc>
              <a:spcAft>
                <a:spcPts val="600"/>
              </a:spcAft>
              <a:buClr>
                <a:schemeClr val="tx2"/>
              </a:buClr>
              <a:defRPr sz="2200">
                <a:solidFill>
                  <a:srgbClr val="232F3E"/>
                </a:solidFill>
                <a:latin typeface="+mn-lt"/>
              </a:defRPr>
            </a:lvl3pPr>
            <a:lvl4pPr marL="914400" indent="-228600">
              <a:lnSpc>
                <a:spcPct val="100000"/>
              </a:lnSpc>
              <a:spcAft>
                <a:spcPts val="600"/>
              </a:spcAft>
              <a:buClr>
                <a:schemeClr val="tx2"/>
              </a:buClr>
              <a:defRPr sz="1800">
                <a:solidFill>
                  <a:srgbClr val="232F3E"/>
                </a:solidFill>
                <a:latin typeface="+mn-lt"/>
              </a:defRPr>
            </a:lvl4pPr>
            <a:lvl5pPr marL="1144588" indent="-228600">
              <a:lnSpc>
                <a:spcPct val="100000"/>
              </a:lnSpc>
              <a:spcAft>
                <a:spcPts val="600"/>
              </a:spcAft>
              <a:buClr>
                <a:schemeClr val="tx2"/>
              </a:buClr>
              <a:defRPr sz="1800">
                <a:solidFill>
                  <a:srgbClr val="232F3E"/>
                </a:solidFill>
                <a:latin typeface="+mn-lt"/>
              </a:defRPr>
            </a:lvl5pPr>
            <a:lvl7pPr marL="2743200" indent="0">
              <a:buNone/>
              <a:defRPr/>
            </a:lvl7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79392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F3CAEA78-64D9-4CA8-84AB-317B5F555D3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02D04820-1551-4DB8-9246-39CB85899696}"/>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text column</a:t>
            </a:r>
          </a:p>
        </p:txBody>
      </p:sp>
      <p:sp>
        <p:nvSpPr>
          <p:cNvPr id="2" name="Content">
            <a:extLst>
              <a:ext uri="{FF2B5EF4-FFF2-40B4-BE49-F238E27FC236}">
                <a16:creationId xmlns:a16="http://schemas.microsoft.com/office/drawing/2014/main" id="{C4E502B2-1435-4BCB-BD77-B9E6CB7B3BF5}"/>
              </a:ext>
            </a:extLst>
          </p:cNvPr>
          <p:cNvSpPr>
            <a:spLocks noGrp="1"/>
          </p:cNvSpPr>
          <p:nvPr>
            <p:ph idx="2" hasCustomPrompt="1"/>
          </p:nvPr>
        </p:nvSpPr>
        <p:spPr>
          <a:xfrm>
            <a:off x="365760" y="1165536"/>
            <a:ext cx="11466576" cy="5262696"/>
          </a:xfrm>
        </p:spPr>
        <p:txBody>
          <a:bodyPr>
            <a:noAutofit/>
          </a:bodyPr>
          <a:lstStyle>
            <a:lvl1pPr>
              <a:lnSpc>
                <a:spcPct val="100000"/>
              </a:lnSpc>
              <a:spcBef>
                <a:spcPts val="1000"/>
              </a:spcBef>
              <a:spcAft>
                <a:spcPts val="600"/>
              </a:spcAft>
              <a:buClr>
                <a:schemeClr val="tx2"/>
              </a:buClr>
              <a:defRPr>
                <a:solidFill>
                  <a:srgbClr val="232F3E"/>
                </a:solidFill>
              </a:defRPr>
            </a:lvl1pPr>
            <a:lvl2pPr marL="457200" indent="-223838">
              <a:lnSpc>
                <a:spcPct val="100000"/>
              </a:lnSpc>
              <a:spcBef>
                <a:spcPts val="500"/>
              </a:spcBef>
              <a:spcAft>
                <a:spcPts val="600"/>
              </a:spcAft>
              <a:buClr>
                <a:schemeClr val="tx2"/>
              </a:buClr>
              <a:tabLst/>
              <a:defRPr>
                <a:solidFill>
                  <a:srgbClr val="232F3E"/>
                </a:solidFill>
              </a:defRPr>
            </a:lvl2pPr>
            <a:lvl3pPr marL="685800" indent="-228600">
              <a:lnSpc>
                <a:spcPct val="100000"/>
              </a:lnSpc>
              <a:spcBef>
                <a:spcPts val="500"/>
              </a:spcBef>
              <a:spcAft>
                <a:spcPts val="600"/>
              </a:spcAft>
              <a:buClr>
                <a:schemeClr val="tx2"/>
              </a:buClr>
              <a:tabLst/>
              <a:defRPr sz="2000">
                <a:solidFill>
                  <a:srgbClr val="232F3E"/>
                </a:solidFill>
              </a:defRPr>
            </a:lvl3pPr>
            <a:lvl4pPr marL="914400" indent="-228600">
              <a:lnSpc>
                <a:spcPct val="100000"/>
              </a:lnSpc>
              <a:spcBef>
                <a:spcPts val="500"/>
              </a:spcBef>
              <a:spcAft>
                <a:spcPts val="600"/>
              </a:spcAft>
              <a:buClr>
                <a:schemeClr val="tx2"/>
              </a:buClr>
              <a:tabLst/>
              <a:defRPr>
                <a:solidFill>
                  <a:srgbClr val="232F3E"/>
                </a:solidFill>
              </a:defRPr>
            </a:lvl4pPr>
            <a:lvl5pPr marL="1147763" indent="-233363">
              <a:lnSpc>
                <a:spcPct val="100000"/>
              </a:lnSpc>
              <a:spcBef>
                <a:spcPts val="500"/>
              </a:spcBef>
              <a:spcAft>
                <a:spcPts val="600"/>
              </a:spcAft>
              <a:buClr>
                <a:schemeClr val="tx2"/>
              </a:buClr>
              <a:buFont typeface="Arial" panose="020B0604020202020204" pitchFamily="34" charset="0"/>
              <a:buChar char="•"/>
              <a:tabLs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974584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and Cod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and code</a:t>
            </a:r>
          </a:p>
        </p:txBody>
      </p:sp>
      <p:sp>
        <p:nvSpPr>
          <p:cNvPr id="2" name="Code">
            <a:extLst>
              <a:ext uri="{FF2B5EF4-FFF2-40B4-BE49-F238E27FC236}">
                <a16:creationId xmlns:a16="http://schemas.microsoft.com/office/drawing/2014/main" id="{D77EFECE-400E-4BAA-A766-7DD8A1117BBC}"/>
              </a:ext>
            </a:extLst>
          </p:cNvPr>
          <p:cNvSpPr>
            <a:spLocks noGrp="1"/>
          </p:cNvSpPr>
          <p:nvPr>
            <p:ph type="body" idx="2" hasCustomPrompt="1"/>
          </p:nvPr>
        </p:nvSpPr>
        <p:spPr>
          <a:xfrm>
            <a:off x="365760" y="1183340"/>
            <a:ext cx="11466576" cy="5244891"/>
          </a:xfrm>
        </p:spPr>
        <p:txBody>
          <a:bodyPr>
            <a:noAutofit/>
          </a:bodyPr>
          <a:lstStyle>
            <a:lvl1pPr marL="0" indent="0">
              <a:spcBef>
                <a:spcPts val="0"/>
              </a:spcBef>
              <a:buNone/>
              <a:defRPr sz="1600">
                <a:solidFill>
                  <a:srgbClr val="232F3E"/>
                </a:solidFill>
                <a:latin typeface="Lucida Console" panose="020B0609040504020204" pitchFamily="49" charset="0"/>
              </a:defRPr>
            </a:lvl1pPr>
          </a:lstStyle>
          <a:p>
            <a:pPr lvl="0"/>
            <a:r>
              <a:rPr lang="en-US" dirty="0"/>
              <a:t># Import libraries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from </a:t>
            </a:r>
            <a:r>
              <a:rPr lang="en-US" dirty="0" err="1"/>
              <a:t>autogluon.tabular</a:t>
            </a:r>
            <a:r>
              <a:rPr lang="en-US" dirty="0"/>
              <a:t> import </a:t>
            </a:r>
            <a:r>
              <a:rPr lang="en-US" dirty="0" err="1"/>
              <a:t>TabularPredictor</a:t>
            </a: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Create the model</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predictor = </a:t>
            </a:r>
            <a:r>
              <a:rPr lang="en-US" dirty="0" err="1"/>
              <a:t>TabularPredictor</a:t>
            </a:r>
            <a:r>
              <a:rPr lang="en-US" dirty="0"/>
              <a:t>(label="Price").fit("</a:t>
            </a:r>
            <a:r>
              <a:rPr lang="en-US" dirty="0" err="1"/>
              <a:t>train.csv</a:t>
            </a:r>
            <a:r>
              <a:rPr lang="en-US" dirty="0"/>
              <a:t>")</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endParaRPr lang="en-US" dirty="0"/>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 Get predictions</a:t>
            </a:r>
          </a:p>
          <a:p>
            <a:pPr marL="0" marR="0" lvl="0" indent="0" algn="l" defTabSz="914400" rtl="0" eaLnBrk="1" fontAlgn="auto" latinLnBrk="0" hangingPunct="1">
              <a:lnSpc>
                <a:spcPct val="90000"/>
              </a:lnSpc>
              <a:spcBef>
                <a:spcPts val="0"/>
              </a:spcBef>
              <a:spcAft>
                <a:spcPts val="0"/>
              </a:spcAft>
              <a:buClrTx/>
              <a:buSzTx/>
              <a:buFont typeface="Amazon Ember Display"/>
              <a:buNone/>
              <a:tabLst/>
              <a:defRPr/>
            </a:pPr>
            <a:r>
              <a:rPr lang="en-US" dirty="0"/>
              <a:t>predictions = </a:t>
            </a:r>
            <a:r>
              <a:rPr lang="en-US" dirty="0" err="1"/>
              <a:t>predictor.predict</a:t>
            </a:r>
            <a:r>
              <a:rPr lang="en-US" dirty="0"/>
              <a:t>("</a:t>
            </a:r>
            <a:r>
              <a:rPr lang="en-US" dirty="0" err="1"/>
              <a:t>test.csv</a:t>
            </a:r>
            <a:r>
              <a:rPr lang="en-US" dirty="0"/>
              <a:t>")</a:t>
            </a:r>
          </a:p>
        </p:txBody>
      </p:sp>
    </p:spTree>
    <p:custDataLst>
      <p:tags r:id="rId1"/>
    </p:custDataLst>
    <p:extLst>
      <p:ext uri="{BB962C8B-B14F-4D97-AF65-F5344CB8AC3E}">
        <p14:creationId xmlns:p14="http://schemas.microsoft.com/office/powerpoint/2010/main" val="3767700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Title, Text, and Small Picture">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ECDF26F2-E972-40FE-806F-12B056EA9DCC}"/>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F8BD5B93-38A6-4C4A-A3EB-A591F4EDD6E5}"/>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3" name="Title">
            <a:extLst>
              <a:ext uri="{FF2B5EF4-FFF2-40B4-BE49-F238E27FC236}">
                <a16:creationId xmlns:a16="http://schemas.microsoft.com/office/drawing/2014/main" id="{75DBD6AA-5E11-44A8-900B-2519518B0622}"/>
              </a:ext>
            </a:extLst>
          </p:cNvPr>
          <p:cNvSpPr>
            <a:spLocks noGrp="1"/>
          </p:cNvSpPr>
          <p:nvPr>
            <p:ph type="title" idx="1" hasCustomPrompt="1"/>
          </p:nvPr>
        </p:nvSpPr>
        <p:spPr>
          <a:xfrm>
            <a:off x="365760" y="301752"/>
            <a:ext cx="11466576" cy="731318"/>
          </a:xfrm>
        </p:spPr>
        <p:txBody>
          <a:bodyPr/>
          <a:lstStyle>
            <a:lvl1pPr>
              <a:defRPr>
                <a:solidFill>
                  <a:srgbClr val="232F3E"/>
                </a:solidFill>
                <a:latin typeface="Amazon Ember Display Heavy"/>
              </a:defRPr>
            </a:lvl1pPr>
          </a:lstStyle>
          <a:p>
            <a:r>
              <a:rPr lang="en-US" dirty="0"/>
              <a:t>Title, 2/3 Column, and picture</a:t>
            </a:r>
          </a:p>
        </p:txBody>
      </p:sp>
      <p:sp>
        <p:nvSpPr>
          <p:cNvPr id="2" name="Content">
            <a:extLst>
              <a:ext uri="{FF2B5EF4-FFF2-40B4-BE49-F238E27FC236}">
                <a16:creationId xmlns:a16="http://schemas.microsoft.com/office/drawing/2014/main" id="{5ACBD598-6775-4223-B2AB-B169A112E3FF}"/>
              </a:ext>
            </a:extLst>
          </p:cNvPr>
          <p:cNvSpPr>
            <a:spLocks noGrp="1"/>
          </p:cNvSpPr>
          <p:nvPr>
            <p:ph idx="2" hasCustomPrompt="1"/>
          </p:nvPr>
        </p:nvSpPr>
        <p:spPr>
          <a:xfrm>
            <a:off x="365760" y="1097280"/>
            <a:ext cx="7644384" cy="5330952"/>
          </a:xfrm>
        </p:spPr>
        <p:txBody>
          <a:bodyPr>
            <a:noAutofit/>
          </a:bodyPr>
          <a:lstStyle>
            <a:lvl1pPr>
              <a:lnSpc>
                <a:spcPct val="100000"/>
              </a:lnSpc>
              <a:spcBef>
                <a:spcPts val="1000"/>
              </a:spcBef>
              <a:spcAft>
                <a:spcPts val="600"/>
              </a:spcAft>
              <a:buClr>
                <a:schemeClr val="tx2"/>
              </a:buClr>
              <a:defRPr>
                <a:solidFill>
                  <a:srgbClr val="232F3E"/>
                </a:solidFill>
              </a:defRPr>
            </a:lvl1pPr>
            <a:lvl2pPr marL="461963" indent="-228600">
              <a:lnSpc>
                <a:spcPct val="100000"/>
              </a:lnSpc>
              <a:spcBef>
                <a:spcPts val="500"/>
              </a:spcBef>
              <a:spcAft>
                <a:spcPts val="600"/>
              </a:spcAft>
              <a:buClr>
                <a:schemeClr val="tx2"/>
              </a:buClr>
              <a:defRPr>
                <a:solidFill>
                  <a:srgbClr val="232F3E"/>
                </a:solidFill>
              </a:defRPr>
            </a:lvl2pPr>
            <a:lvl3pPr marL="682625" indent="-228600">
              <a:lnSpc>
                <a:spcPct val="100000"/>
              </a:lnSpc>
              <a:spcBef>
                <a:spcPts val="500"/>
              </a:spcBef>
              <a:spcAft>
                <a:spcPts val="600"/>
              </a:spcAft>
              <a:buClr>
                <a:schemeClr val="tx2"/>
              </a:buClr>
              <a:defRPr sz="2200">
                <a:solidFill>
                  <a:srgbClr val="232F3E"/>
                </a:solidFill>
              </a:defRPr>
            </a:lvl3pPr>
            <a:lvl4pPr marL="914400" indent="-228600">
              <a:lnSpc>
                <a:spcPct val="100000"/>
              </a:lnSpc>
              <a:spcBef>
                <a:spcPts val="500"/>
              </a:spcBef>
              <a:spcAft>
                <a:spcPts val="600"/>
              </a:spcAft>
              <a:buClr>
                <a:schemeClr val="tx2"/>
              </a:buClr>
              <a:defRPr sz="2000">
                <a:solidFill>
                  <a:srgbClr val="232F3E"/>
                </a:solidFill>
              </a:defRPr>
            </a:lvl4pPr>
            <a:lvl5pPr marL="1146175" indent="-228600">
              <a:lnSpc>
                <a:spcPct val="100000"/>
              </a:lnSpc>
              <a:spcBef>
                <a:spcPts val="500"/>
              </a:spcBef>
              <a:spcAft>
                <a:spcPts val="600"/>
              </a:spcAft>
              <a:buClr>
                <a:schemeClr val="tx2"/>
              </a:buClr>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22"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type="pic" idx="22" hasCustomPrompt="1"/>
          </p:nvPr>
        </p:nvSpPr>
        <p:spPr>
          <a:xfrm>
            <a:off x="8498586" y="2276856"/>
            <a:ext cx="2971800" cy="2971800"/>
          </a:xfrm>
        </p:spPr>
        <p:txBody>
          <a:bodyPr anchor="t">
            <a:noAutofit/>
          </a:bodyPr>
          <a:lstStyle>
            <a:lvl1pPr marL="0" indent="0" algn="ctr">
              <a:buNone/>
              <a:defRPr sz="2000">
                <a:solidFill>
                  <a:srgbClr val="232F3E"/>
                </a:solidFill>
              </a:defRPr>
            </a:lvl1pPr>
          </a:lstStyle>
          <a:p>
            <a:r>
              <a:rPr lang="en-US" dirty="0"/>
              <a:t>Click icon to add image</a:t>
            </a:r>
          </a:p>
        </p:txBody>
      </p:sp>
    </p:spTree>
    <p:custDataLst>
      <p:tags r:id="rId1"/>
    </p:custDataLst>
    <p:extLst>
      <p:ext uri="{BB962C8B-B14F-4D97-AF65-F5344CB8AC3E}">
        <p14:creationId xmlns:p14="http://schemas.microsoft.com/office/powerpoint/2010/main" val="157913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2 Content Columns">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DDE84D45-638C-4BCD-B539-05F38F37CF3D}"/>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79271B92-68F7-439C-8199-7E16014A6742}"/>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4037B1B0-0345-4E15-985A-6BECCDBE474F}" type="slidenum">
              <a:rPr lang="en-US" smtClean="0"/>
              <a:pPr/>
              <a:t>‹#›</a:t>
            </a:fld>
            <a:endParaRPr lang="en-US"/>
          </a:p>
        </p:txBody>
      </p:sp>
      <p:sp>
        <p:nvSpPr>
          <p:cNvPr id="4"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318"/>
          </a:xfrm>
        </p:spPr>
        <p:txBody>
          <a:bodyPr/>
          <a:lstStyle>
            <a:lvl1pPr>
              <a:defRPr>
                <a:solidFill>
                  <a:srgbClr val="232F3E"/>
                </a:solidFill>
              </a:defRPr>
            </a:lvl1pPr>
          </a:lstStyle>
          <a:p>
            <a:r>
              <a:rPr lang="en-US" dirty="0">
                <a:latin typeface="Amazon Ember Display Heavy" panose="04020705040A02060702" pitchFamily="82" charset="0"/>
              </a:rPr>
              <a:t>Title and 2 content columns</a:t>
            </a:r>
          </a:p>
        </p:txBody>
      </p:sp>
      <p:sp>
        <p:nvSpPr>
          <p:cNvPr id="2" name="Content Left">
            <a:extLst>
              <a:ext uri="{FF2B5EF4-FFF2-40B4-BE49-F238E27FC236}">
                <a16:creationId xmlns:a16="http://schemas.microsoft.com/office/drawing/2014/main" id="{8A73B5A2-5001-4FA4-B113-0F6124F1F6A0}"/>
              </a:ext>
            </a:extLst>
          </p:cNvPr>
          <p:cNvSpPr>
            <a:spLocks noGrp="1"/>
          </p:cNvSpPr>
          <p:nvPr>
            <p:ph idx="2" hasCustomPrompt="1"/>
          </p:nvPr>
        </p:nvSpPr>
        <p:spPr>
          <a:xfrm>
            <a:off x="365760"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3" name="Content Right">
            <a:extLst>
              <a:ext uri="{FF2B5EF4-FFF2-40B4-BE49-F238E27FC236}">
                <a16:creationId xmlns:a16="http://schemas.microsoft.com/office/drawing/2014/main" id="{951E617C-D9F7-4098-883E-6A048DBCF862}"/>
              </a:ext>
            </a:extLst>
          </p:cNvPr>
          <p:cNvSpPr>
            <a:spLocks noGrp="1"/>
          </p:cNvSpPr>
          <p:nvPr>
            <p:ph idx="3" hasCustomPrompt="1"/>
          </p:nvPr>
        </p:nvSpPr>
        <p:spPr>
          <a:xfrm>
            <a:off x="6163056" y="1097280"/>
            <a:ext cx="5669280" cy="5330952"/>
          </a:xfrm>
        </p:spPr>
        <p:txBody>
          <a:bodyPr>
            <a:noAutofit/>
          </a:bodyPr>
          <a:lstStyle>
            <a:lvl1pPr>
              <a:lnSpc>
                <a:spcPct val="100000"/>
              </a:lnSpc>
              <a:spcAft>
                <a:spcPts val="600"/>
              </a:spcAft>
              <a:defRPr sz="2800">
                <a:solidFill>
                  <a:srgbClr val="232F3E"/>
                </a:solidFill>
              </a:defRPr>
            </a:lvl1pPr>
            <a:lvl2pPr marL="461963" indent="-228600">
              <a:lnSpc>
                <a:spcPct val="100000"/>
              </a:lnSpc>
              <a:spcAft>
                <a:spcPts val="600"/>
              </a:spcAft>
              <a:defRPr sz="2400">
                <a:solidFill>
                  <a:srgbClr val="232F3E"/>
                </a:solidFill>
              </a:defRPr>
            </a:lvl2pPr>
            <a:lvl3pPr marL="684213" indent="-228600">
              <a:lnSpc>
                <a:spcPct val="100000"/>
              </a:lnSpc>
              <a:spcAft>
                <a:spcPts val="600"/>
              </a:spcAft>
              <a:defRPr sz="2000">
                <a:solidFill>
                  <a:srgbClr val="232F3E"/>
                </a:solidFill>
              </a:defRPr>
            </a:lvl3pPr>
            <a:lvl4pPr marL="914400" indent="-228600">
              <a:lnSpc>
                <a:spcPct val="100000"/>
              </a:lnSpc>
              <a:spcAft>
                <a:spcPts val="600"/>
              </a:spcAft>
              <a:defRPr sz="1800">
                <a:solidFill>
                  <a:srgbClr val="232F3E"/>
                </a:solidFill>
              </a:defRPr>
            </a:lvl4pPr>
            <a:lvl5pPr marL="1144588" indent="-228600">
              <a:lnSpc>
                <a:spcPct val="100000"/>
              </a:lnSpc>
              <a:spcAft>
                <a:spcPts val="600"/>
              </a:spcAft>
              <a:defRPr sz="1800">
                <a:solidFill>
                  <a:srgbClr val="232F3E"/>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838242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pic>
        <p:nvPicPr>
          <p:cNvPr id="99" name="Divider">
            <a:extLst>
              <a:ext uri="{FF2B5EF4-FFF2-40B4-BE49-F238E27FC236}">
                <a16:creationId xmlns:a16="http://schemas.microsoft.com/office/drawing/2014/main" id="{1AA7B286-8B48-4C92-B2A9-AADCF2EEA2A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65759" y="1028377"/>
            <a:ext cx="11484864" cy="45720"/>
          </a:xfrm>
          <a:prstGeom prst="rect">
            <a:avLst/>
          </a:prstGeom>
        </p:spPr>
      </p:pic>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only</a:t>
            </a:r>
          </a:p>
        </p:txBody>
      </p:sp>
    </p:spTree>
    <p:custDataLst>
      <p:tags r:id="rId1"/>
    </p:custDataLst>
    <p:extLst>
      <p:ext uri="{BB962C8B-B14F-4D97-AF65-F5344CB8AC3E}">
        <p14:creationId xmlns:p14="http://schemas.microsoft.com/office/powerpoint/2010/main" val="2537895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B096-9CAF-03DA-2703-7781924DD5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30843-5C90-284D-8C49-35A54A7AC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3C20E-FD0B-1127-ED28-DEBA842A732F}"/>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5" name="Footer Placeholder 4">
            <a:extLst>
              <a:ext uri="{FF2B5EF4-FFF2-40B4-BE49-F238E27FC236}">
                <a16:creationId xmlns:a16="http://schemas.microsoft.com/office/drawing/2014/main" id="{84A82CCB-E659-6749-2627-2310F1C4D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EE7DB9-8367-75B2-1850-C7402F6CA383}"/>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21243531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ptional">
    <p:bg>
      <p:bgPr>
        <a:solidFill>
          <a:schemeClr val="bg1"/>
        </a:soli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1D7818F9-B3C0-42E7-B6E1-5347230963DC}"/>
              </a:ext>
            </a:extLst>
          </p:cNvPr>
          <p:cNvSpPr>
            <a:spLocks noGrp="1"/>
          </p:cNvSpPr>
          <p:nvPr>
            <p:ph type="sldNum" idx="97"/>
          </p:nvPr>
        </p:nvSpPr>
        <p:spPr>
          <a:xfrm>
            <a:off x="11347704" y="6446520"/>
            <a:ext cx="484632" cy="228600"/>
          </a:xfrm>
        </p:spPr>
        <p:txBody>
          <a:bodyPr/>
          <a:lstStyle>
            <a:lvl1pPr>
              <a:defRPr>
                <a:solidFill>
                  <a:srgbClr val="232F3E"/>
                </a:solidFill>
              </a:defRPr>
            </a:lvl1pPr>
          </a:lstStyle>
          <a:p>
            <a:fld id="{86A8BF56-6CB3-514C-9A64-F39D95C9E25B}" type="slidenum">
              <a:rPr lang="en-US" smtClean="0"/>
              <a:t>‹#›</a:t>
            </a:fld>
            <a:endParaRPr lang="en-US"/>
          </a:p>
        </p:txBody>
      </p:sp>
      <p:sp>
        <p:nvSpPr>
          <p:cNvPr id="3" name="Title">
            <a:extLst>
              <a:ext uri="{FF2B5EF4-FFF2-40B4-BE49-F238E27FC236}">
                <a16:creationId xmlns:a16="http://schemas.microsoft.com/office/drawing/2014/main" id="{5F8A0ED5-8D88-437F-965F-590C0BD195F1}"/>
              </a:ext>
            </a:extLst>
          </p:cNvPr>
          <p:cNvSpPr>
            <a:spLocks noGrp="1"/>
          </p:cNvSpPr>
          <p:nvPr>
            <p:ph type="title" idx="1" hasCustomPrompt="1"/>
          </p:nvPr>
        </p:nvSpPr>
        <p:spPr>
          <a:xfrm>
            <a:off x="365760" y="301752"/>
            <a:ext cx="11466576" cy="731520"/>
          </a:xfrm>
        </p:spPr>
        <p:txBody>
          <a:bodyPr lIns="91440" tIns="45720" rIns="91440" bIns="45720"/>
          <a:lstStyle>
            <a:lvl1pPr>
              <a:lnSpc>
                <a:spcPct val="100000"/>
              </a:lnSpc>
              <a:defRPr>
                <a:solidFill>
                  <a:srgbClr val="232F3E"/>
                </a:solidFill>
                <a:latin typeface="Amazon Ember Display Heavy"/>
              </a:defRPr>
            </a:lvl1pPr>
          </a:lstStyle>
          <a:p>
            <a:r>
              <a:rPr lang="en-US" dirty="0"/>
              <a:t>Title optional</a:t>
            </a:r>
          </a:p>
        </p:txBody>
      </p:sp>
    </p:spTree>
    <p:custDataLst>
      <p:tags r:id="rId1"/>
    </p:custDataLst>
    <p:extLst>
      <p:ext uri="{BB962C8B-B14F-4D97-AF65-F5344CB8AC3E}">
        <p14:creationId xmlns:p14="http://schemas.microsoft.com/office/powerpoint/2010/main" val="4149716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p:bg>
      <p:bgPr>
        <a:gradFill flip="none" rotWithShape="1">
          <a:gsLst>
            <a:gs pos="0">
              <a:srgbClr val="2C2C2C"/>
            </a:gs>
            <a:gs pos="40000">
              <a:srgbClr val="330066"/>
            </a:gs>
            <a:gs pos="75000">
              <a:srgbClr val="0070C0"/>
            </a:gs>
            <a:gs pos="97000">
              <a:srgbClr val="2C2C2C"/>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7" name="Slide Number">
            <a:extLst>
              <a:ext uri="{FF2B5EF4-FFF2-40B4-BE49-F238E27FC236}">
                <a16:creationId xmlns:a16="http://schemas.microsoft.com/office/drawing/2014/main" id="{576AC153-25F3-4431-87F8-2E0931CF2549}"/>
              </a:ext>
            </a:extLst>
          </p:cNvPr>
          <p:cNvSpPr>
            <a:spLocks noGrp="1"/>
          </p:cNvSpPr>
          <p:nvPr>
            <p:ph type="sldNum" idx="97"/>
          </p:nvPr>
        </p:nvSpPr>
        <p:spPr>
          <a:xfrm>
            <a:off x="11347704" y="6446520"/>
            <a:ext cx="484632" cy="228600"/>
          </a:xfrm>
        </p:spPr>
        <p:txBody>
          <a:bodyPr/>
          <a:lstStyle>
            <a:lvl1pPr>
              <a:defRPr>
                <a:solidFill>
                  <a:schemeClr val="bg1"/>
                </a:solidFill>
              </a:defRPr>
            </a:lvl1pPr>
          </a:lstStyle>
          <a:p>
            <a:fld id="{86A8BF56-6CB3-514C-9A64-F39D95C9E25B}" type="slidenum">
              <a:rPr lang="en-US" smtClean="0"/>
              <a:t>‹#›</a:t>
            </a:fld>
            <a:endParaRPr lang="en-US"/>
          </a:p>
        </p:txBody>
      </p:sp>
      <p:sp>
        <p:nvSpPr>
          <p:cNvPr id="4" name="TextBox 3">
            <a:extLst>
              <a:ext uri="{FF2B5EF4-FFF2-40B4-BE49-F238E27FC236}">
                <a16:creationId xmlns:a16="http://schemas.microsoft.com/office/drawing/2014/main" id="{D71A17E9-D485-4DA4-B2AE-3F2D6BBB097D}"/>
              </a:ext>
            </a:extLst>
          </p:cNvPr>
          <p:cNvSpPr txBox="1"/>
          <p:nvPr/>
        </p:nvSpPr>
        <p:spPr>
          <a:xfrm>
            <a:off x="6671462" y="5121212"/>
            <a:ext cx="4415246" cy="769441"/>
          </a:xfrm>
          <a:prstGeom prst="rect">
            <a:avLst/>
          </a:prstGeom>
          <a:noFill/>
        </p:spPr>
        <p:txBody>
          <a:bodyPr wrap="square" rtlCol="0">
            <a:spAutoFit/>
          </a:bodyPr>
          <a:lstStyle/>
          <a:p>
            <a:pPr algn="ctr"/>
            <a:r>
              <a:rPr lang="en-US" sz="4400" dirty="0">
                <a:solidFill>
                  <a:schemeClr val="bg1"/>
                </a:solidFill>
              </a:rPr>
              <a:t>Thank you!</a:t>
            </a:r>
          </a:p>
        </p:txBody>
      </p:sp>
      <p:grpSp>
        <p:nvGrpSpPr>
          <p:cNvPr id="5" name="Group 4">
            <a:extLst>
              <a:ext uri="{FF2B5EF4-FFF2-40B4-BE49-F238E27FC236}">
                <a16:creationId xmlns:a16="http://schemas.microsoft.com/office/drawing/2014/main" id="{3603BAED-C218-4493-92DB-15D5FF4C08C1}"/>
              </a:ext>
            </a:extLst>
          </p:cNvPr>
          <p:cNvGrpSpPr/>
          <p:nvPr/>
        </p:nvGrpSpPr>
        <p:grpSpPr>
          <a:xfrm>
            <a:off x="7405848" y="2400065"/>
            <a:ext cx="2946474" cy="2615329"/>
            <a:chOff x="3288681" y="1271382"/>
            <a:chExt cx="3657600" cy="3246535"/>
          </a:xfrm>
        </p:grpSpPr>
        <p:grpSp>
          <p:nvGrpSpPr>
            <p:cNvPr id="8" name="Group 7">
              <a:extLst>
                <a:ext uri="{FF2B5EF4-FFF2-40B4-BE49-F238E27FC236}">
                  <a16:creationId xmlns:a16="http://schemas.microsoft.com/office/drawing/2014/main" id="{97EE457E-20AD-45C7-9922-9F6A90981CF3}"/>
                </a:ext>
              </a:extLst>
            </p:cNvPr>
            <p:cNvGrpSpPr/>
            <p:nvPr/>
          </p:nvGrpSpPr>
          <p:grpSpPr>
            <a:xfrm>
              <a:off x="4520584" y="2134033"/>
              <a:ext cx="1206148" cy="365126"/>
              <a:chOff x="5424840" y="3468510"/>
              <a:chExt cx="1206148" cy="365126"/>
            </a:xfrm>
            <a:solidFill>
              <a:schemeClr val="bg1"/>
            </a:solidFill>
          </p:grpSpPr>
          <p:sp>
            <p:nvSpPr>
              <p:cNvPr id="9" name="Oval 8">
                <a:extLst>
                  <a:ext uri="{FF2B5EF4-FFF2-40B4-BE49-F238E27FC236}">
                    <a16:creationId xmlns:a16="http://schemas.microsoft.com/office/drawing/2014/main" id="{7C872F8E-C191-47BD-A5D0-340D828994BF}"/>
                  </a:ext>
                </a:extLst>
              </p:cNvPr>
              <p:cNvSpPr/>
              <p:nvPr/>
            </p:nvSpPr>
            <p:spPr>
              <a:xfrm>
                <a:off x="5424840"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E3F5C2-97FE-480F-B861-BCDAD2A408AC}"/>
                  </a:ext>
                </a:extLst>
              </p:cNvPr>
              <p:cNvSpPr/>
              <p:nvPr/>
            </p:nvSpPr>
            <p:spPr>
              <a:xfrm>
                <a:off x="6265862" y="3468510"/>
                <a:ext cx="365126" cy="365126"/>
              </a:xfrm>
              <a:prstGeom prst="ellipse">
                <a:avLst/>
              </a:prstGeom>
              <a:grpFill/>
              <a:ln w="1174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AF6B964-0C6D-4A72-AAB3-59AF6B7E5AC7}"/>
                </a:ext>
              </a:extLst>
            </p:cNvPr>
            <p:cNvSpPr/>
            <p:nvPr/>
          </p:nvSpPr>
          <p:spPr>
            <a:xfrm>
              <a:off x="4026378" y="1729398"/>
              <a:ext cx="2194560" cy="118872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E6825AB-CA44-4652-9932-F35604DBDEC4}"/>
                </a:ext>
              </a:extLst>
            </p:cNvPr>
            <p:cNvSpPr/>
            <p:nvPr/>
          </p:nvSpPr>
          <p:spPr>
            <a:xfrm>
              <a:off x="4026378" y="1272198"/>
              <a:ext cx="2194560" cy="45720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B2B4B5E-1650-4605-B6D3-AD8004E2324E}"/>
                </a:ext>
              </a:extLst>
            </p:cNvPr>
            <p:cNvCxnSpPr>
              <a:cxnSpLocks/>
            </p:cNvCxnSpPr>
            <p:nvPr/>
          </p:nvCxnSpPr>
          <p:spPr>
            <a:xfrm>
              <a:off x="3288681" y="1271382"/>
              <a:ext cx="3657600" cy="0"/>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23D12-12B1-494E-BB81-55C2CC9CF193}"/>
                </a:ext>
              </a:extLst>
            </p:cNvPr>
            <p:cNvCxnSpPr>
              <a:cxnSpLocks/>
            </p:cNvCxnSpPr>
            <p:nvPr/>
          </p:nvCxnSpPr>
          <p:spPr>
            <a:xfrm>
              <a:off x="3621747" y="1325147"/>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C2E83B-9A5C-4B09-8EF1-304F16F06266}"/>
                </a:ext>
              </a:extLst>
            </p:cNvPr>
            <p:cNvSpPr/>
            <p:nvPr/>
          </p:nvSpPr>
          <p:spPr>
            <a:xfrm>
              <a:off x="4575018" y="2917332"/>
              <a:ext cx="1097280" cy="1021580"/>
            </a:xfrm>
            <a:prstGeom prst="rect">
              <a:avLst/>
            </a:prstGeom>
            <a:noFill/>
            <a:ln w="11747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0F5C88A-DF5B-4449-97AC-74904B4DF3B6}"/>
                </a:ext>
              </a:extLst>
            </p:cNvPr>
            <p:cNvGrpSpPr/>
            <p:nvPr/>
          </p:nvGrpSpPr>
          <p:grpSpPr>
            <a:xfrm>
              <a:off x="4297506" y="3097059"/>
              <a:ext cx="1652305" cy="567544"/>
              <a:chOff x="5175577" y="4431536"/>
              <a:chExt cx="1652305" cy="567544"/>
            </a:xfrm>
          </p:grpSpPr>
          <p:cxnSp>
            <p:nvCxnSpPr>
              <p:cNvPr id="17" name="Straight Connector 16">
                <a:extLst>
                  <a:ext uri="{FF2B5EF4-FFF2-40B4-BE49-F238E27FC236}">
                    <a16:creationId xmlns:a16="http://schemas.microsoft.com/office/drawing/2014/main" id="{556C72D9-DCFF-4844-905D-A1FA40AF318A}"/>
                  </a:ext>
                </a:extLst>
              </p:cNvPr>
              <p:cNvCxnSpPr>
                <a:cxnSpLocks/>
              </p:cNvCxnSpPr>
              <p:nvPr/>
            </p:nvCxnSpPr>
            <p:spPr>
              <a:xfrm>
                <a:off x="5175577"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ACD66E4-DCDC-423C-92F8-A6BCB7C9F7F1}"/>
                  </a:ext>
                </a:extLst>
              </p:cNvPr>
              <p:cNvCxnSpPr>
                <a:cxnSpLocks/>
              </p:cNvCxnSpPr>
              <p:nvPr/>
            </p:nvCxnSpPr>
            <p:spPr>
              <a:xfrm>
                <a:off x="6827882" y="4431536"/>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45858A7-4589-4E1D-A7C8-6D1EF02FDDEF}"/>
                </a:ext>
              </a:extLst>
            </p:cNvPr>
            <p:cNvGrpSpPr/>
            <p:nvPr/>
          </p:nvGrpSpPr>
          <p:grpSpPr>
            <a:xfrm>
              <a:off x="4881204" y="3949770"/>
              <a:ext cx="484909" cy="568147"/>
              <a:chOff x="5768311" y="5309299"/>
              <a:chExt cx="484909" cy="568147"/>
            </a:xfrm>
          </p:grpSpPr>
          <p:cxnSp>
            <p:nvCxnSpPr>
              <p:cNvPr id="20" name="Straight Connector 19">
                <a:extLst>
                  <a:ext uri="{FF2B5EF4-FFF2-40B4-BE49-F238E27FC236}">
                    <a16:creationId xmlns:a16="http://schemas.microsoft.com/office/drawing/2014/main" id="{C54C8AC8-EC33-4E49-8D93-3DE13BFC98D8}"/>
                  </a:ext>
                </a:extLst>
              </p:cNvPr>
              <p:cNvCxnSpPr>
                <a:cxnSpLocks/>
              </p:cNvCxnSpPr>
              <p:nvPr/>
            </p:nvCxnSpPr>
            <p:spPr>
              <a:xfrm>
                <a:off x="5768311" y="5309299"/>
                <a:ext cx="0" cy="567545"/>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20822B-432B-4785-8E1A-968761BFE9C2}"/>
                  </a:ext>
                </a:extLst>
              </p:cNvPr>
              <p:cNvCxnSpPr>
                <a:cxnSpLocks/>
              </p:cNvCxnSpPr>
              <p:nvPr/>
            </p:nvCxnSpPr>
            <p:spPr>
              <a:xfrm>
                <a:off x="6253220" y="5309902"/>
                <a:ext cx="0" cy="567544"/>
              </a:xfrm>
              <a:prstGeom prst="line">
                <a:avLst/>
              </a:prstGeom>
              <a:ln w="117475">
                <a:solidFill>
                  <a:schemeClr val="bg1"/>
                </a:solidFill>
                <a:tailEnd type="non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553018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2E9A-38EF-CE61-C523-C78B80FF4E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23429E-075C-0F52-9186-244B8935B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768376-17CF-4230-2E74-B8FD5748918C}"/>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5" name="Footer Placeholder 4">
            <a:extLst>
              <a:ext uri="{FF2B5EF4-FFF2-40B4-BE49-F238E27FC236}">
                <a16:creationId xmlns:a16="http://schemas.microsoft.com/office/drawing/2014/main" id="{5A0B35AA-A943-C36C-0AA0-1B7EF4E09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0DD54-7A84-74ED-F946-07B8512CB511}"/>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1265141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5D9E-DD58-B19C-9120-473670EBD9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DD92A2-5535-C73F-5A8A-86386D1224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3F6E96-4456-C34E-11EF-9DE2CAC85B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4CB287-061E-7917-38B6-454DB44BC4A1}"/>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6" name="Footer Placeholder 5">
            <a:extLst>
              <a:ext uri="{FF2B5EF4-FFF2-40B4-BE49-F238E27FC236}">
                <a16:creationId xmlns:a16="http://schemas.microsoft.com/office/drawing/2014/main" id="{2BA3A6DE-A556-EE1F-64A9-65EBE8DE80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8E4E97-B085-8228-88C2-F81B5FAAAA1A}"/>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3324324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228AD-56AE-5ADC-8EBC-96B634FE5B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B984CD-EB09-DBBF-8C67-7EAFA50127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07BF8-F01C-B8C8-3D65-7794053F98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9B01AC-5C48-7C6F-11C1-CDB82A7AC7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200443-F6DB-6647-0E44-6DC2541B4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EA35E5-A929-C81B-7476-CF8C67F4A6FE}"/>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8" name="Footer Placeholder 7">
            <a:extLst>
              <a:ext uri="{FF2B5EF4-FFF2-40B4-BE49-F238E27FC236}">
                <a16:creationId xmlns:a16="http://schemas.microsoft.com/office/drawing/2014/main" id="{9A8264C6-D6D9-1267-6A37-21AD8202AE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C33DEE-68FB-0573-5FEC-477D7EC053AF}"/>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1346665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E333C-04C6-3F01-5D8E-03997F6B52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ECB548-3ABC-178A-3C15-C7F8315C55BD}"/>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4" name="Footer Placeholder 3">
            <a:extLst>
              <a:ext uri="{FF2B5EF4-FFF2-40B4-BE49-F238E27FC236}">
                <a16:creationId xmlns:a16="http://schemas.microsoft.com/office/drawing/2014/main" id="{379C1097-0ECF-BCDE-034D-8479A28348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784344-316D-48CA-F722-B1B8D6ED97A1}"/>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528171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F1A737-D0B7-F0B9-FC41-9897A6987A85}"/>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3" name="Footer Placeholder 2">
            <a:extLst>
              <a:ext uri="{FF2B5EF4-FFF2-40B4-BE49-F238E27FC236}">
                <a16:creationId xmlns:a16="http://schemas.microsoft.com/office/drawing/2014/main" id="{BADA225F-9A79-B605-1651-A6C680FA9E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F10BC5-6960-8C2C-B47D-1FE9661F566C}"/>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6138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6468-1743-4D1B-1FAC-39C988413F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09D40-01D7-719B-B582-535BBFCEC7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D249EE-BA7D-09EE-8C05-35DFAC101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0BA905-5A5F-43A6-B957-FE31B756A704}"/>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6" name="Footer Placeholder 5">
            <a:extLst>
              <a:ext uri="{FF2B5EF4-FFF2-40B4-BE49-F238E27FC236}">
                <a16:creationId xmlns:a16="http://schemas.microsoft.com/office/drawing/2014/main" id="{F7004643-5F8A-FC8C-6D01-4F1083EE2E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3A83-994F-A302-E08B-1B2E86549751}"/>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3848270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96C7-0989-1077-A643-D5D1AD4DE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C511D-8C1F-7DF4-C7F5-3B37BE112A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2D9689-7A05-4858-82B0-8C7A2E2C2E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157241-C337-2C2C-A1CD-EDC23FFC26AA}"/>
              </a:ext>
            </a:extLst>
          </p:cNvPr>
          <p:cNvSpPr>
            <a:spLocks noGrp="1"/>
          </p:cNvSpPr>
          <p:nvPr>
            <p:ph type="dt" sz="half" idx="10"/>
          </p:nvPr>
        </p:nvSpPr>
        <p:spPr/>
        <p:txBody>
          <a:bodyPr/>
          <a:lstStyle/>
          <a:p>
            <a:fld id="{EAE147F1-1EB5-074D-B5CC-9A9A9C0480C1}" type="datetimeFigureOut">
              <a:rPr lang="en-US" smtClean="0"/>
              <a:t>7/22/25</a:t>
            </a:fld>
            <a:endParaRPr lang="en-US"/>
          </a:p>
        </p:txBody>
      </p:sp>
      <p:sp>
        <p:nvSpPr>
          <p:cNvPr id="6" name="Footer Placeholder 5">
            <a:extLst>
              <a:ext uri="{FF2B5EF4-FFF2-40B4-BE49-F238E27FC236}">
                <a16:creationId xmlns:a16="http://schemas.microsoft.com/office/drawing/2014/main" id="{163D5B9D-8A7B-1EAB-7260-F35725FA7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A53C09-FB7C-2045-D328-26CC1B65A0D5}"/>
              </a:ext>
            </a:extLst>
          </p:cNvPr>
          <p:cNvSpPr>
            <a:spLocks noGrp="1"/>
          </p:cNvSpPr>
          <p:nvPr>
            <p:ph type="sldNum" sz="quarter" idx="12"/>
          </p:nvPr>
        </p:nvSpPr>
        <p:spPr/>
        <p:txBody>
          <a:bodyPr/>
          <a:lstStyle/>
          <a:p>
            <a:fld id="{261673D7-669C-8D42-8BBB-1DC558A21880}" type="slidenum">
              <a:rPr lang="en-US" smtClean="0"/>
              <a:t>‹#›</a:t>
            </a:fld>
            <a:endParaRPr lang="en-US"/>
          </a:p>
        </p:txBody>
      </p:sp>
    </p:spTree>
    <p:extLst>
      <p:ext uri="{BB962C8B-B14F-4D97-AF65-F5344CB8AC3E}">
        <p14:creationId xmlns:p14="http://schemas.microsoft.com/office/powerpoint/2010/main" val="916537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CFDCE-FC58-4F56-1C9D-778EEF7F12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BCCE0-C2C6-BA29-DDD1-05F4B2AC89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0EA7E-5B8E-8CB3-68C5-07C2DE401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147F1-1EB5-074D-B5CC-9A9A9C0480C1}" type="datetimeFigureOut">
              <a:rPr lang="en-US" smtClean="0"/>
              <a:t>7/22/25</a:t>
            </a:fld>
            <a:endParaRPr lang="en-US"/>
          </a:p>
        </p:txBody>
      </p:sp>
      <p:sp>
        <p:nvSpPr>
          <p:cNvPr id="5" name="Footer Placeholder 4">
            <a:extLst>
              <a:ext uri="{FF2B5EF4-FFF2-40B4-BE49-F238E27FC236}">
                <a16:creationId xmlns:a16="http://schemas.microsoft.com/office/drawing/2014/main" id="{9C026542-6E04-A6BC-C88C-416E229B78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C76FC8-3922-B296-64C7-AC1C17FF90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673D7-669C-8D42-8BBB-1DC558A21880}" type="slidenum">
              <a:rPr lang="en-US" smtClean="0"/>
              <a:t>‹#›</a:t>
            </a:fld>
            <a:endParaRPr lang="en-US"/>
          </a:p>
        </p:txBody>
      </p:sp>
    </p:spTree>
    <p:extLst>
      <p:ext uri="{BB962C8B-B14F-4D97-AF65-F5344CB8AC3E}">
        <p14:creationId xmlns:p14="http://schemas.microsoft.com/office/powerpoint/2010/main" val="368053555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2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13.xml"/><Relationship Id="rId7" Type="http://schemas.openxmlformats.org/officeDocument/2006/relationships/image" Target="../media/image6.jpeg"/><Relationship Id="rId2" Type="http://schemas.openxmlformats.org/officeDocument/2006/relationships/slideLayout" Target="../slideLayouts/slideLayout15.xml"/><Relationship Id="rId1" Type="http://schemas.openxmlformats.org/officeDocument/2006/relationships/tags" Target="../tags/tag2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2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2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tags" Target="../tags/tag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16.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7.xml"/><Relationship Id="rId5" Type="http://schemas.openxmlformats.org/officeDocument/2006/relationships/hyperlink" Target="https://auto.gluon.ai/stable/index.html" TargetMode="External"/><Relationship Id="rId4" Type="http://schemas.openxmlformats.org/officeDocument/2006/relationships/hyperlink" Target="https://github.com/awslabs/autogluon"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8.xml"/><Relationship Id="rId4" Type="http://schemas.openxmlformats.org/officeDocument/2006/relationships/hyperlink" Target="https://auto.gluon.ai/stable/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75C66E-609E-4830-BC5D-9187576DB27D}"/>
              </a:ext>
            </a:extLst>
          </p:cNvPr>
          <p:cNvSpPr>
            <a:spLocks noGrp="1"/>
          </p:cNvSpPr>
          <p:nvPr>
            <p:ph type="sldNum" idx="97"/>
          </p:nvPr>
        </p:nvSpPr>
        <p:spPr/>
        <p:txBody>
          <a:bodyPr/>
          <a:lstStyle/>
          <a:p>
            <a:fld id="{86A8BF56-6CB3-514C-9A64-F39D95C9E25B}" type="slidenum">
              <a:rPr lang="en-US" smtClean="0"/>
              <a:pPr/>
              <a:t>1</a:t>
            </a:fld>
            <a:endParaRPr lang="en-US" dirty="0"/>
          </a:p>
        </p:txBody>
      </p:sp>
      <p:sp>
        <p:nvSpPr>
          <p:cNvPr id="4" name="Title 3">
            <a:extLst>
              <a:ext uri="{FF2B5EF4-FFF2-40B4-BE49-F238E27FC236}">
                <a16:creationId xmlns:a16="http://schemas.microsoft.com/office/drawing/2014/main" id="{B8280F18-C51C-09D1-32D4-15F8BDE9C811}"/>
              </a:ext>
            </a:extLst>
          </p:cNvPr>
          <p:cNvSpPr>
            <a:spLocks noGrp="1"/>
          </p:cNvSpPr>
          <p:nvPr>
            <p:ph type="title" idx="1"/>
          </p:nvPr>
        </p:nvSpPr>
        <p:spPr/>
        <p:txBody>
          <a:bodyPr/>
          <a:lstStyle/>
          <a:p>
            <a:r>
              <a:rPr lang="en-US" dirty="0"/>
              <a:t>AutoML and AutoGluon</a:t>
            </a:r>
          </a:p>
        </p:txBody>
      </p:sp>
      <p:sp>
        <p:nvSpPr>
          <p:cNvPr id="3" name="Text Placeholder 2">
            <a:extLst>
              <a:ext uri="{FF2B5EF4-FFF2-40B4-BE49-F238E27FC236}">
                <a16:creationId xmlns:a16="http://schemas.microsoft.com/office/drawing/2014/main" id="{F26F2F8D-DD81-7F1D-BB15-F73AC3486DCF}"/>
              </a:ext>
            </a:extLst>
          </p:cNvPr>
          <p:cNvSpPr>
            <a:spLocks noGrp="1"/>
          </p:cNvSpPr>
          <p:nvPr>
            <p:ph type="body" idx="2"/>
          </p:nvPr>
        </p:nvSpPr>
        <p:spPr/>
        <p:txBody>
          <a:bodyPr>
            <a:normAutofit/>
          </a:bodyPr>
          <a:lstStyle/>
          <a:p>
            <a:r>
              <a:rPr lang="en-US" dirty="0"/>
              <a:t>Machine Learning through Application</a:t>
            </a:r>
          </a:p>
        </p:txBody>
      </p:sp>
      <p:sp>
        <p:nvSpPr>
          <p:cNvPr id="6" name="Text Placeholder 5">
            <a:extLst>
              <a:ext uri="{FF2B5EF4-FFF2-40B4-BE49-F238E27FC236}">
                <a16:creationId xmlns:a16="http://schemas.microsoft.com/office/drawing/2014/main" id="{5E84E6F1-2BAF-2DDC-6136-75863B99AC93}"/>
              </a:ext>
            </a:extLst>
          </p:cNvPr>
          <p:cNvSpPr>
            <a:spLocks noGrp="1"/>
          </p:cNvSpPr>
          <p:nvPr>
            <p:ph type="body" idx="98"/>
          </p:nvPr>
        </p:nvSpPr>
        <p:spPr/>
        <p:txBody>
          <a:bodyPr/>
          <a:lstStyle/>
          <a:p>
            <a:r>
              <a:rPr lang="en-US" dirty="0"/>
              <a:t>Module 1 – Lesson 5</a:t>
            </a:r>
          </a:p>
        </p:txBody>
      </p:sp>
    </p:spTree>
    <p:custDataLst>
      <p:tags r:id="rId1"/>
    </p:custDataLst>
    <p:extLst>
      <p:ext uri="{BB962C8B-B14F-4D97-AF65-F5344CB8AC3E}">
        <p14:creationId xmlns:p14="http://schemas.microsoft.com/office/powerpoint/2010/main" val="74737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78AEBE-ACFA-47BB-A2F8-D762E8430FCF}"/>
              </a:ext>
            </a:extLst>
          </p:cNvPr>
          <p:cNvSpPr>
            <a:spLocks noGrp="1"/>
          </p:cNvSpPr>
          <p:nvPr>
            <p:ph type="sldNum" idx="97"/>
          </p:nvPr>
        </p:nvSpPr>
        <p:spPr/>
        <p:txBody>
          <a:bodyPr/>
          <a:lstStyle/>
          <a:p>
            <a:fld id="{86A8BF56-6CB3-514C-9A64-F39D95C9E25B}" type="slidenum">
              <a:rPr lang="en-US" smtClean="0"/>
              <a:pPr/>
              <a:t>10</a:t>
            </a:fld>
            <a:endParaRPr lang="en-US" dirty="0"/>
          </a:p>
        </p:txBody>
      </p:sp>
      <p:sp>
        <p:nvSpPr>
          <p:cNvPr id="2" name="Title 1">
            <a:extLst>
              <a:ext uri="{FF2B5EF4-FFF2-40B4-BE49-F238E27FC236}">
                <a16:creationId xmlns:a16="http://schemas.microsoft.com/office/drawing/2014/main" id="{AB86CB91-7475-F627-CAFE-69FA6CC5D573}"/>
              </a:ext>
            </a:extLst>
          </p:cNvPr>
          <p:cNvSpPr>
            <a:spLocks noGrp="1"/>
          </p:cNvSpPr>
          <p:nvPr>
            <p:ph type="title" idx="1"/>
          </p:nvPr>
        </p:nvSpPr>
        <p:spPr/>
        <p:txBody>
          <a:bodyPr>
            <a:noAutofit/>
          </a:bodyPr>
          <a:lstStyle/>
          <a:p>
            <a:r>
              <a:rPr lang="en-US" sz="3200" dirty="0"/>
              <a:t>AutoGluon-Tabular: Three lines of code to train and use</a:t>
            </a:r>
          </a:p>
        </p:txBody>
      </p:sp>
      <p:sp>
        <p:nvSpPr>
          <p:cNvPr id="4" name="Content Placeholder 3">
            <a:extLst>
              <a:ext uri="{FF2B5EF4-FFF2-40B4-BE49-F238E27FC236}">
                <a16:creationId xmlns:a16="http://schemas.microsoft.com/office/drawing/2014/main" id="{A1182644-DECD-E2F5-22CC-51731A19409F}"/>
              </a:ext>
            </a:extLst>
          </p:cNvPr>
          <p:cNvSpPr>
            <a:spLocks noGrp="1"/>
          </p:cNvSpPr>
          <p:nvPr>
            <p:ph idx="2"/>
          </p:nvPr>
        </p:nvSpPr>
        <p:spPr/>
        <p:txBody>
          <a:bodyPr/>
          <a:lstStyle/>
          <a:p>
            <a:endParaRPr lang="en-US"/>
          </a:p>
        </p:txBody>
      </p:sp>
      <p:sp>
        <p:nvSpPr>
          <p:cNvPr id="8" name="Text Placeholder 3">
            <a:extLst>
              <a:ext uri="{FF2B5EF4-FFF2-40B4-BE49-F238E27FC236}">
                <a16:creationId xmlns:a16="http://schemas.microsoft.com/office/drawing/2014/main" id="{626B6570-F485-4B85-BB3E-097D63241C61}"/>
              </a:ext>
            </a:extLst>
          </p:cNvPr>
          <p:cNvSpPr txBox="1">
            <a:spLocks/>
          </p:cNvSpPr>
          <p:nvPr/>
        </p:nvSpPr>
        <p:spPr>
          <a:xfrm>
            <a:off x="365760" y="1280160"/>
            <a:ext cx="8631484" cy="1200329"/>
          </a:xfrm>
          <a:prstGeom prst="rect">
            <a:avLst/>
          </a:prstGeom>
          <a:solidFill>
            <a:schemeClr val="bg2"/>
          </a:solidFill>
          <a:ln>
            <a:solidFill>
              <a:schemeClr val="tx1"/>
            </a:solidFill>
          </a:ln>
        </p:spPr>
        <p:txBody>
          <a:bodyPr wrap="square">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Bef>
                <a:spcPts val="0"/>
              </a:spcBef>
              <a:buNone/>
            </a:pPr>
            <a:r>
              <a:rPr lang="en-US" sz="1800" dirty="0">
                <a:solidFill>
                  <a:schemeClr val="accent5"/>
                </a:solidFill>
                <a:latin typeface="Lucida Console" panose="020B0609040504020204" pitchFamily="49" charset="0"/>
              </a:rPr>
              <a:t>from autogluon.tabular import TabularPredictor</a:t>
            </a:r>
          </a:p>
          <a:p>
            <a:pPr marL="0" indent="0">
              <a:lnSpc>
                <a:spcPct val="100000"/>
              </a:lnSpc>
              <a:spcBef>
                <a:spcPts val="0"/>
              </a:spcBef>
              <a:buNone/>
            </a:pPr>
            <a:endParaRPr lang="en-US" sz="1800" dirty="0">
              <a:solidFill>
                <a:schemeClr val="accent5"/>
              </a:solidFill>
              <a:latin typeface="Lucida Console" panose="020B0609040504020204" pitchFamily="49" charset="0"/>
            </a:endParaRPr>
          </a:p>
          <a:p>
            <a:pPr marL="0" indent="0">
              <a:lnSpc>
                <a:spcPct val="100000"/>
              </a:lnSpc>
              <a:spcBef>
                <a:spcPts val="0"/>
              </a:spcBef>
              <a:buNone/>
            </a:pPr>
            <a:r>
              <a:rPr lang="en-US" sz="1800" dirty="0">
                <a:solidFill>
                  <a:schemeClr val="accent5"/>
                </a:solidFill>
                <a:latin typeface="Lucida Console" panose="020B0609040504020204" pitchFamily="49" charset="0"/>
              </a:rPr>
              <a:t>predictor = TabularPredictor(label="Price").fit("train.csv")</a:t>
            </a:r>
          </a:p>
          <a:p>
            <a:pPr marL="0" indent="0">
              <a:lnSpc>
                <a:spcPct val="100000"/>
              </a:lnSpc>
              <a:spcBef>
                <a:spcPts val="0"/>
              </a:spcBef>
              <a:buNone/>
            </a:pPr>
            <a:r>
              <a:rPr lang="en-US" sz="1800" dirty="0">
                <a:solidFill>
                  <a:schemeClr val="accent5"/>
                </a:solidFill>
                <a:latin typeface="Lucida Console" panose="020B0609040504020204" pitchFamily="49" charset="0"/>
              </a:rPr>
              <a:t>predictions = predictor.predict("test.csv")</a:t>
            </a:r>
          </a:p>
        </p:txBody>
      </p:sp>
      <p:grpSp>
        <p:nvGrpSpPr>
          <p:cNvPr id="14" name="Group 13">
            <a:extLst>
              <a:ext uri="{FF2B5EF4-FFF2-40B4-BE49-F238E27FC236}">
                <a16:creationId xmlns:a16="http://schemas.microsoft.com/office/drawing/2014/main" id="{9FE6F860-6460-6BBF-C50A-74CEBE285F34}"/>
              </a:ext>
            </a:extLst>
          </p:cNvPr>
          <p:cNvGrpSpPr/>
          <p:nvPr/>
        </p:nvGrpSpPr>
        <p:grpSpPr>
          <a:xfrm>
            <a:off x="9130467" y="1478671"/>
            <a:ext cx="2826401" cy="731520"/>
            <a:chOff x="8430580" y="1382968"/>
            <a:chExt cx="2826401" cy="731520"/>
          </a:xfrm>
        </p:grpSpPr>
        <p:sp>
          <p:nvSpPr>
            <p:cNvPr id="7" name="Callout: Create resources">
              <a:extLst>
                <a:ext uri="{FF2B5EF4-FFF2-40B4-BE49-F238E27FC236}">
                  <a16:creationId xmlns:a16="http://schemas.microsoft.com/office/drawing/2014/main" id="{B5AA9F9B-5A3C-45F3-1AAF-82A5FD7EF4F0}"/>
                </a:ext>
                <a:ext uri="{C183D7F6-B498-43B3-948B-1728B52AA6E4}">
                  <adec:decorative xmlns:adec="http://schemas.microsoft.com/office/drawing/2017/decorative" val="0"/>
                </a:ext>
              </a:extLst>
            </p:cNvPr>
            <p:cNvSpPr/>
            <p:nvPr/>
          </p:nvSpPr>
          <p:spPr>
            <a:xfrm>
              <a:off x="8823070" y="1531499"/>
              <a:ext cx="2433911" cy="582989"/>
            </a:xfrm>
            <a:prstGeom prst="borderCallout1">
              <a:avLst>
                <a:gd name="adj1" fmla="val 48874"/>
                <a:gd name="adj2" fmla="val 226"/>
                <a:gd name="adj3" fmla="val 48967"/>
                <a:gd name="adj4" fmla="val -10322"/>
              </a:avLst>
            </a:prstGeom>
            <a:solidFill>
              <a:schemeClr val="accent5"/>
            </a:solidFill>
            <a:ln w="4445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2"/>
                  </a:solidFill>
                </a:rPr>
                <a:t>Runs AutoGluon and makes predictions</a:t>
              </a:r>
            </a:p>
          </p:txBody>
        </p:sp>
        <p:sp>
          <p:nvSpPr>
            <p:cNvPr id="13" name="Right Bracket 12">
              <a:extLst>
                <a:ext uri="{FF2B5EF4-FFF2-40B4-BE49-F238E27FC236}">
                  <a16:creationId xmlns:a16="http://schemas.microsoft.com/office/drawing/2014/main" id="{3A7B3407-7F34-294C-EFF2-4783B959D0F8}"/>
                </a:ext>
                <a:ext uri="{C183D7F6-B498-43B3-948B-1728B52AA6E4}">
                  <adec:decorative xmlns:adec="http://schemas.microsoft.com/office/drawing/2017/decorative" val="1"/>
                </a:ext>
              </a:extLst>
            </p:cNvPr>
            <p:cNvSpPr/>
            <p:nvPr/>
          </p:nvSpPr>
          <p:spPr>
            <a:xfrm>
              <a:off x="8430580" y="1382968"/>
              <a:ext cx="120412" cy="731520"/>
            </a:xfrm>
            <a:prstGeom prst="rightBracket">
              <a:avLst>
                <a:gd name="adj" fmla="val 0"/>
              </a:avLst>
            </a:prstGeom>
            <a:ln w="44450">
              <a:solidFill>
                <a:schemeClr val="accent5"/>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custDataLst>
      <p:tags r:id="rId1"/>
    </p:custDataLst>
    <p:extLst>
      <p:ext uri="{BB962C8B-B14F-4D97-AF65-F5344CB8AC3E}">
        <p14:creationId xmlns:p14="http://schemas.microsoft.com/office/powerpoint/2010/main" val="349497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7670C9C-704A-4E2D-AAD9-F8F0914243AA}"/>
              </a:ext>
            </a:extLst>
          </p:cNvPr>
          <p:cNvSpPr>
            <a:spLocks noGrp="1"/>
          </p:cNvSpPr>
          <p:nvPr>
            <p:ph type="sldNum" idx="97"/>
          </p:nvPr>
        </p:nvSpPr>
        <p:spPr/>
        <p:txBody>
          <a:bodyPr/>
          <a:lstStyle/>
          <a:p>
            <a:fld id="{86A8BF56-6CB3-514C-9A64-F39D95C9E25B}" type="slidenum">
              <a:rPr lang="en-US" smtClean="0"/>
              <a:pPr/>
              <a:t>11</a:t>
            </a:fld>
            <a:endParaRPr lang="en-US" dirty="0"/>
          </a:p>
        </p:txBody>
      </p:sp>
      <p:sp>
        <p:nvSpPr>
          <p:cNvPr id="2" name="Title 1">
            <a:extLst>
              <a:ext uri="{FF2B5EF4-FFF2-40B4-BE49-F238E27FC236}">
                <a16:creationId xmlns:a16="http://schemas.microsoft.com/office/drawing/2014/main" id="{AB86CB91-7475-F627-CAFE-69FA6CC5D573}"/>
              </a:ext>
            </a:extLst>
          </p:cNvPr>
          <p:cNvSpPr>
            <a:spLocks noGrp="1"/>
          </p:cNvSpPr>
          <p:nvPr>
            <p:ph type="title" idx="1"/>
          </p:nvPr>
        </p:nvSpPr>
        <p:spPr/>
        <p:txBody>
          <a:bodyPr>
            <a:normAutofit fontScale="90000"/>
          </a:bodyPr>
          <a:lstStyle/>
          <a:p>
            <a:r>
              <a:rPr lang="en-US" dirty="0"/>
              <a:t>AutoGluon-Tabular: Three lines of code</a:t>
            </a:r>
          </a:p>
        </p:txBody>
      </p:sp>
      <p:sp>
        <p:nvSpPr>
          <p:cNvPr id="4" name="Content Placeholder 3">
            <a:extLst>
              <a:ext uri="{FF2B5EF4-FFF2-40B4-BE49-F238E27FC236}">
                <a16:creationId xmlns:a16="http://schemas.microsoft.com/office/drawing/2014/main" id="{9F035A59-79F6-FD65-A20A-0BF208396F34}"/>
              </a:ext>
            </a:extLst>
          </p:cNvPr>
          <p:cNvSpPr>
            <a:spLocks noGrp="1"/>
          </p:cNvSpPr>
          <p:nvPr>
            <p:ph idx="2"/>
          </p:nvPr>
        </p:nvSpPr>
        <p:spPr/>
        <p:txBody>
          <a:bodyPr/>
          <a:lstStyle/>
          <a:p>
            <a:endParaRPr lang="en-US"/>
          </a:p>
        </p:txBody>
      </p:sp>
      <p:sp>
        <p:nvSpPr>
          <p:cNvPr id="13" name="Text Placeholder 3">
            <a:extLst>
              <a:ext uri="{FF2B5EF4-FFF2-40B4-BE49-F238E27FC236}">
                <a16:creationId xmlns:a16="http://schemas.microsoft.com/office/drawing/2014/main" id="{5913EB8D-CB7C-4E83-9BCC-5805853276BF}"/>
              </a:ext>
            </a:extLst>
          </p:cNvPr>
          <p:cNvSpPr txBox="1">
            <a:spLocks/>
          </p:cNvSpPr>
          <p:nvPr/>
        </p:nvSpPr>
        <p:spPr>
          <a:xfrm>
            <a:off x="365760" y="2935233"/>
            <a:ext cx="11466576" cy="1200329"/>
          </a:xfrm>
          <a:prstGeom prst="rect">
            <a:avLst/>
          </a:prstGeom>
          <a:solidFill>
            <a:schemeClr val="bg2"/>
          </a:solidFill>
          <a:ln>
            <a:solidFill>
              <a:schemeClr val="tx1"/>
            </a:solidFill>
          </a:ln>
        </p:spPr>
        <p:txBody>
          <a:bodyPr wrap="square">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Bef>
                <a:spcPts val="0"/>
              </a:spcBef>
              <a:buNone/>
            </a:pPr>
            <a:r>
              <a:rPr lang="en-US" sz="1800" dirty="0">
                <a:solidFill>
                  <a:schemeClr val="accent5"/>
                </a:solidFill>
                <a:latin typeface="Lucida Console" panose="020B0609040504020204" pitchFamily="49" charset="0"/>
              </a:rPr>
              <a:t>from autogluon.tabular import TabularPredictor</a:t>
            </a:r>
          </a:p>
          <a:p>
            <a:pPr marL="0" indent="0">
              <a:lnSpc>
                <a:spcPct val="100000"/>
              </a:lnSpc>
              <a:spcBef>
                <a:spcPts val="0"/>
              </a:spcBef>
              <a:buNone/>
            </a:pPr>
            <a:endParaRPr lang="en-US" sz="1800" dirty="0">
              <a:solidFill>
                <a:schemeClr val="accent5"/>
              </a:solidFill>
              <a:latin typeface="Lucida Console" panose="020B0609040504020204" pitchFamily="49" charset="0"/>
            </a:endParaRPr>
          </a:p>
          <a:p>
            <a:pPr marL="0" indent="0">
              <a:lnSpc>
                <a:spcPct val="100000"/>
              </a:lnSpc>
              <a:spcBef>
                <a:spcPts val="0"/>
              </a:spcBef>
              <a:buNone/>
            </a:pPr>
            <a:r>
              <a:rPr lang="en-US" sz="1800" dirty="0">
                <a:solidFill>
                  <a:schemeClr val="accent5"/>
                </a:solidFill>
                <a:latin typeface="Lucida Console" panose="020B0609040504020204" pitchFamily="49" charset="0"/>
              </a:rPr>
              <a:t>predictor = TabularPredictor(label="Price").fit("train.csv")</a:t>
            </a:r>
          </a:p>
          <a:p>
            <a:pPr marL="0" indent="0">
              <a:lnSpc>
                <a:spcPct val="100000"/>
              </a:lnSpc>
              <a:spcBef>
                <a:spcPts val="0"/>
              </a:spcBef>
              <a:buNone/>
            </a:pPr>
            <a:r>
              <a:rPr lang="en-US" sz="1800" dirty="0">
                <a:solidFill>
                  <a:schemeClr val="accent5"/>
                </a:solidFill>
                <a:latin typeface="Lucida Console" panose="020B0609040504020204" pitchFamily="49" charset="0"/>
              </a:rPr>
              <a:t>predictions = predictor.predict("test.csv")</a:t>
            </a:r>
          </a:p>
        </p:txBody>
      </p:sp>
      <p:sp>
        <p:nvSpPr>
          <p:cNvPr id="8" name="Callout: Colors menu">
            <a:extLst>
              <a:ext uri="{FF2B5EF4-FFF2-40B4-BE49-F238E27FC236}">
                <a16:creationId xmlns:a16="http://schemas.microsoft.com/office/drawing/2014/main" id="{C0A8A939-DD7D-7F9A-175B-7804B4332BA8}"/>
              </a:ext>
              <a:ext uri="{C183D7F6-B498-43B3-948B-1728B52AA6E4}">
                <adec:decorative xmlns:adec="http://schemas.microsoft.com/office/drawing/2017/decorative" val="1"/>
              </a:ext>
            </a:extLst>
          </p:cNvPr>
          <p:cNvSpPr/>
          <p:nvPr/>
        </p:nvSpPr>
        <p:spPr>
          <a:xfrm>
            <a:off x="3357599" y="1311363"/>
            <a:ext cx="4005579" cy="1200329"/>
          </a:xfrm>
          <a:prstGeom prst="borderCallout1">
            <a:avLst>
              <a:gd name="adj1" fmla="val 101888"/>
              <a:gd name="adj2" fmla="val 52550"/>
              <a:gd name="adj3" fmla="val 176620"/>
              <a:gd name="adj4" fmla="val 52831"/>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solidFill>
                  <a:schemeClr val="bg1"/>
                </a:solidFill>
              </a:rPr>
              <a:t>label="Price"</a:t>
            </a:r>
          </a:p>
          <a:p>
            <a:pPr algn="ctr"/>
            <a:r>
              <a:rPr lang="en-US" dirty="0">
                <a:solidFill>
                  <a:schemeClr val="bg1"/>
                </a:solidFill>
              </a:rPr>
              <a:t>Specifies the column that contains the label in the training dataset; here it is “Price”.</a:t>
            </a:r>
          </a:p>
        </p:txBody>
      </p:sp>
      <p:sp>
        <p:nvSpPr>
          <p:cNvPr id="5" name="Callout: Colors menu">
            <a:extLst>
              <a:ext uri="{FF2B5EF4-FFF2-40B4-BE49-F238E27FC236}">
                <a16:creationId xmlns:a16="http://schemas.microsoft.com/office/drawing/2014/main" id="{C5FD01B9-76B2-1639-E4EF-C168714C1E55}"/>
              </a:ext>
              <a:ext uri="{C183D7F6-B498-43B3-948B-1728B52AA6E4}">
                <adec:decorative xmlns:adec="http://schemas.microsoft.com/office/drawing/2017/decorative" val="1"/>
              </a:ext>
            </a:extLst>
          </p:cNvPr>
          <p:cNvSpPr/>
          <p:nvPr/>
        </p:nvSpPr>
        <p:spPr>
          <a:xfrm>
            <a:off x="9150119" y="2973495"/>
            <a:ext cx="2442110" cy="1200329"/>
          </a:xfrm>
          <a:prstGeom prst="borderCallout1">
            <a:avLst>
              <a:gd name="adj1" fmla="val 54754"/>
              <a:gd name="adj2" fmla="val -548"/>
              <a:gd name="adj3" fmla="val 55288"/>
              <a:gd name="adj4" fmla="val -12259"/>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solidFill>
                  <a:schemeClr val="bg1"/>
                </a:solidFill>
              </a:rPr>
              <a:t>fit ("train.csv")</a:t>
            </a:r>
          </a:p>
          <a:p>
            <a:pPr algn="ctr"/>
            <a:r>
              <a:rPr lang="en-US" dirty="0">
                <a:solidFill>
                  <a:schemeClr val="bg1"/>
                </a:solidFill>
              </a:rPr>
              <a:t>Fits on the training dataset (learns the rules).</a:t>
            </a:r>
          </a:p>
        </p:txBody>
      </p:sp>
      <p:sp>
        <p:nvSpPr>
          <p:cNvPr id="3" name="Callout: Colors menu">
            <a:extLst>
              <a:ext uri="{FF2B5EF4-FFF2-40B4-BE49-F238E27FC236}">
                <a16:creationId xmlns:a16="http://schemas.microsoft.com/office/drawing/2014/main" id="{C48D4DAA-0CEE-7150-1530-D686497B165F}"/>
              </a:ext>
              <a:ext uri="{C183D7F6-B498-43B3-948B-1728B52AA6E4}">
                <adec:decorative xmlns:adec="http://schemas.microsoft.com/office/drawing/2017/decorative" val="1"/>
              </a:ext>
            </a:extLst>
          </p:cNvPr>
          <p:cNvSpPr/>
          <p:nvPr/>
        </p:nvSpPr>
        <p:spPr>
          <a:xfrm>
            <a:off x="2440740" y="4897028"/>
            <a:ext cx="3754595" cy="1200329"/>
          </a:xfrm>
          <a:prstGeom prst="borderCallout1">
            <a:avLst>
              <a:gd name="adj1" fmla="val -1615"/>
              <a:gd name="adj2" fmla="val 53152"/>
              <a:gd name="adj3" fmla="val -60112"/>
              <a:gd name="adj4" fmla="val 53282"/>
            </a:avLst>
          </a:prstGeom>
          <a:ln w="63500">
            <a:solidFill>
              <a:schemeClr val="accent6"/>
            </a:solidFill>
            <a:headEnd type="none" w="med" len="med"/>
            <a:tailEnd type="triangle" w="med" len="med"/>
          </a:ln>
          <a:effectLst>
            <a:outerShdw blurRad="63500" dist="53881" dir="2700016" rotWithShape="0">
              <a:scrgbClr r="0" g="0" b="0">
                <a:alpha val="25000"/>
              </a:scrgbClr>
            </a:outerShdw>
          </a:effectLst>
        </p:spPr>
        <p:style>
          <a:lnRef idx="3">
            <a:schemeClr val="lt1"/>
          </a:lnRef>
          <a:fillRef idx="1">
            <a:schemeClr val="accent6"/>
          </a:fillRef>
          <a:effectRef idx="1">
            <a:schemeClr val="accent6"/>
          </a:effectRef>
          <a:fontRef idx="minor">
            <a:schemeClr val="lt1"/>
          </a:fontRef>
        </p:style>
        <p:txBody>
          <a:bodyPr rtlCol="0" anchor="ctr">
            <a:spAutoFit/>
          </a:bodyPr>
          <a:lstStyle/>
          <a:p>
            <a:pPr algn="ctr"/>
            <a:r>
              <a:rPr lang="en-US" b="1" dirty="0">
                <a:solidFill>
                  <a:schemeClr val="bg1"/>
                </a:solidFill>
              </a:rPr>
              <a:t>predictor.predict ("test.csv")</a:t>
            </a:r>
          </a:p>
          <a:p>
            <a:pPr algn="ctr"/>
            <a:r>
              <a:rPr lang="en-US" dirty="0">
                <a:solidFill>
                  <a:schemeClr val="bg1"/>
                </a:solidFill>
              </a:rPr>
              <a:t>Predicts the label column for rows in a separate test dataset called “test.csv”</a:t>
            </a:r>
          </a:p>
        </p:txBody>
      </p:sp>
      <p:sp>
        <p:nvSpPr>
          <p:cNvPr id="7" name="Rectangle: Rounded Corners 6">
            <a:extLst>
              <a:ext uri="{FF2B5EF4-FFF2-40B4-BE49-F238E27FC236}">
                <a16:creationId xmlns:a16="http://schemas.microsoft.com/office/drawing/2014/main" id="{6FDF43F3-9132-46EB-939C-0F645DEBAA3F}"/>
              </a:ext>
              <a:ext uri="{C183D7F6-B498-43B3-948B-1728B52AA6E4}">
                <adec:decorative xmlns:adec="http://schemas.microsoft.com/office/drawing/2017/decorative" val="1"/>
              </a:ext>
            </a:extLst>
          </p:cNvPr>
          <p:cNvSpPr/>
          <p:nvPr/>
        </p:nvSpPr>
        <p:spPr>
          <a:xfrm>
            <a:off x="4434381" y="3482342"/>
            <a:ext cx="1852014" cy="320040"/>
          </a:xfrm>
          <a:prstGeom prst="roundRect">
            <a:avLst>
              <a:gd name="adj" fmla="val 68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9A04C70-24E4-4765-9C92-DC0AB123ED37}"/>
              </a:ext>
              <a:ext uri="{C183D7F6-B498-43B3-948B-1728B52AA6E4}">
                <adec:decorative xmlns:adec="http://schemas.microsoft.com/office/drawing/2017/decorative" val="1"/>
              </a:ext>
            </a:extLst>
          </p:cNvPr>
          <p:cNvSpPr/>
          <p:nvPr/>
        </p:nvSpPr>
        <p:spPr>
          <a:xfrm>
            <a:off x="6477889" y="3482342"/>
            <a:ext cx="2272706" cy="320040"/>
          </a:xfrm>
          <a:prstGeom prst="roundRect">
            <a:avLst>
              <a:gd name="adj" fmla="val 68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7B090ECE-E2E6-441A-BD5C-1C662FA4A420}"/>
              </a:ext>
              <a:ext uri="{C183D7F6-B498-43B3-948B-1728B52AA6E4}">
                <adec:decorative xmlns:adec="http://schemas.microsoft.com/office/drawing/2017/decorative" val="1"/>
              </a:ext>
            </a:extLst>
          </p:cNvPr>
          <p:cNvSpPr/>
          <p:nvPr/>
        </p:nvSpPr>
        <p:spPr>
          <a:xfrm>
            <a:off x="2350095" y="3807065"/>
            <a:ext cx="3935884" cy="320040"/>
          </a:xfrm>
          <a:prstGeom prst="roundRect">
            <a:avLst>
              <a:gd name="adj" fmla="val 6831"/>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7777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3" grpId="0" animBg="1"/>
      <p:bldP spid="7"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64546F-F502-4A01-B912-2518364D7B94}"/>
              </a:ext>
            </a:extLst>
          </p:cNvPr>
          <p:cNvSpPr>
            <a:spLocks noGrp="1"/>
          </p:cNvSpPr>
          <p:nvPr>
            <p:ph type="sldNum" idx="97"/>
          </p:nvPr>
        </p:nvSpPr>
        <p:spPr/>
        <p:txBody>
          <a:bodyPr/>
          <a:lstStyle/>
          <a:p>
            <a:fld id="{86A8BF56-6CB3-514C-9A64-F39D95C9E25B}" type="slidenum">
              <a:rPr lang="en-US" smtClean="0"/>
              <a:pPr/>
              <a:t>12</a:t>
            </a:fld>
            <a:endParaRPr lang="en-US" dirty="0"/>
          </a:p>
        </p:txBody>
      </p:sp>
      <p:sp>
        <p:nvSpPr>
          <p:cNvPr id="4" name="Title 3">
            <a:extLst>
              <a:ext uri="{FF2B5EF4-FFF2-40B4-BE49-F238E27FC236}">
                <a16:creationId xmlns:a16="http://schemas.microsoft.com/office/drawing/2014/main" id="{97251DF6-8738-1466-BC6F-08E7808C451A}"/>
              </a:ext>
            </a:extLst>
          </p:cNvPr>
          <p:cNvSpPr>
            <a:spLocks noGrp="1"/>
          </p:cNvSpPr>
          <p:nvPr>
            <p:ph type="title" idx="1"/>
          </p:nvPr>
        </p:nvSpPr>
        <p:spPr/>
        <p:txBody>
          <a:bodyPr>
            <a:normAutofit fontScale="90000"/>
          </a:bodyPr>
          <a:lstStyle/>
          <a:p>
            <a:r>
              <a:rPr lang="en-US" dirty="0"/>
              <a:t>.fit() method</a:t>
            </a:r>
          </a:p>
        </p:txBody>
      </p:sp>
      <p:sp>
        <p:nvSpPr>
          <p:cNvPr id="5" name="Content Placeholder 4">
            <a:extLst>
              <a:ext uri="{FF2B5EF4-FFF2-40B4-BE49-F238E27FC236}">
                <a16:creationId xmlns:a16="http://schemas.microsoft.com/office/drawing/2014/main" id="{0B5006B5-9501-23A5-D35B-5E6C89CA28D2}"/>
              </a:ext>
            </a:extLst>
          </p:cNvPr>
          <p:cNvSpPr>
            <a:spLocks noGrp="1"/>
          </p:cNvSpPr>
          <p:nvPr>
            <p:ph idx="2"/>
          </p:nvPr>
        </p:nvSpPr>
        <p:spPr/>
        <p:txBody>
          <a:bodyPr/>
          <a:lstStyle/>
          <a:p>
            <a:pPr marL="0" indent="0">
              <a:buNone/>
            </a:pPr>
            <a:r>
              <a:rPr lang="en-US" dirty="0"/>
              <a:t>This method automatically does the following:</a:t>
            </a:r>
          </a:p>
          <a:p>
            <a:pPr marL="690562" lvl="1" indent="-457200">
              <a:buFont typeface="+mj-lt"/>
              <a:buAutoNum type="arabicPeriod"/>
            </a:pPr>
            <a:r>
              <a:rPr lang="en-US" dirty="0"/>
              <a:t>​Preprocesses raw data (identifies the type of each feature and converts the data to numerical values)</a:t>
            </a:r>
          </a:p>
          <a:p>
            <a:pPr marL="690562" lvl="1" indent="-457200">
              <a:buFont typeface="+mj-lt"/>
              <a:buAutoNum type="arabicPeriod"/>
            </a:pPr>
            <a:r>
              <a:rPr lang="en-US" dirty="0"/>
              <a:t>Identifies the type of prediction problem (for example, binary or multiclass classification, or regression)</a:t>
            </a:r>
          </a:p>
          <a:p>
            <a:pPr marL="690562" lvl="1" indent="-457200">
              <a:buFont typeface="+mj-lt"/>
              <a:buAutoNum type="arabicPeriod"/>
            </a:pPr>
            <a:r>
              <a:rPr lang="en-US" dirty="0"/>
              <a:t>​Splits data appropriately (for example, disjoint training/validation sets, K-fold split)</a:t>
            </a:r>
          </a:p>
          <a:p>
            <a:pPr marL="690562" lvl="1" indent="-457200">
              <a:buFont typeface="+mj-lt"/>
              <a:buAutoNum type="arabicPeriod"/>
            </a:pPr>
            <a:r>
              <a:rPr lang="en-US" dirty="0"/>
              <a:t>Individually trains various base models and creates an optimized combination (ensemble) that outperforms all the individual models</a:t>
            </a:r>
          </a:p>
        </p:txBody>
      </p:sp>
    </p:spTree>
    <p:custDataLst>
      <p:tags r:id="rId1"/>
    </p:custDataLst>
    <p:extLst>
      <p:ext uri="{BB962C8B-B14F-4D97-AF65-F5344CB8AC3E}">
        <p14:creationId xmlns:p14="http://schemas.microsoft.com/office/powerpoint/2010/main" val="82073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DA69E6-A37E-49F2-8103-6C0CC0E61FFA}"/>
              </a:ext>
            </a:extLst>
          </p:cNvPr>
          <p:cNvSpPr>
            <a:spLocks noGrp="1"/>
          </p:cNvSpPr>
          <p:nvPr>
            <p:ph type="sldNum" idx="97"/>
          </p:nvPr>
        </p:nvSpPr>
        <p:spPr/>
        <p:txBody>
          <a:bodyPr/>
          <a:lstStyle/>
          <a:p>
            <a:fld id="{86A8BF56-6CB3-514C-9A64-F39D95C9E25B}" type="slidenum">
              <a:rPr lang="en-US" smtClean="0"/>
              <a:t>13</a:t>
            </a:fld>
            <a:endParaRPr lang="en-US" dirty="0"/>
          </a:p>
        </p:txBody>
      </p:sp>
      <p:sp>
        <p:nvSpPr>
          <p:cNvPr id="5" name="Title 4">
            <a:extLst>
              <a:ext uri="{FF2B5EF4-FFF2-40B4-BE49-F238E27FC236}">
                <a16:creationId xmlns:a16="http://schemas.microsoft.com/office/drawing/2014/main" id="{F5ACB5E0-2AEA-837E-C509-F7BC4164B299}"/>
              </a:ext>
            </a:extLst>
          </p:cNvPr>
          <p:cNvSpPr>
            <a:spLocks noGrp="1"/>
          </p:cNvSpPr>
          <p:nvPr>
            <p:ph type="title" idx="1"/>
          </p:nvPr>
        </p:nvSpPr>
        <p:spPr>
          <a:xfrm>
            <a:off x="365760" y="301752"/>
            <a:ext cx="11466576" cy="731520"/>
          </a:xfrm>
        </p:spPr>
        <p:txBody>
          <a:bodyPr>
            <a:noAutofit/>
          </a:bodyPr>
          <a:lstStyle/>
          <a:p>
            <a:r>
              <a:rPr lang="en-US" sz="3600" dirty="0"/>
              <a:t>AutoGluon works for text and image tasks too</a:t>
            </a:r>
          </a:p>
        </p:txBody>
      </p:sp>
      <p:sp>
        <p:nvSpPr>
          <p:cNvPr id="3" name="Content Placeholder 2">
            <a:extLst>
              <a:ext uri="{FF2B5EF4-FFF2-40B4-BE49-F238E27FC236}">
                <a16:creationId xmlns:a16="http://schemas.microsoft.com/office/drawing/2014/main" id="{ED197228-942C-9C94-8A33-D34EBA67F858}"/>
              </a:ext>
            </a:extLst>
          </p:cNvPr>
          <p:cNvSpPr>
            <a:spLocks noGrp="1"/>
          </p:cNvSpPr>
          <p:nvPr>
            <p:ph idx="2"/>
          </p:nvPr>
        </p:nvSpPr>
        <p:spPr/>
        <p:txBody>
          <a:bodyPr/>
          <a:lstStyle/>
          <a:p>
            <a:endParaRPr lang="en-US"/>
          </a:p>
        </p:txBody>
      </p:sp>
      <p:sp>
        <p:nvSpPr>
          <p:cNvPr id="30" name="Content Placeholder 5">
            <a:extLst>
              <a:ext uri="{FF2B5EF4-FFF2-40B4-BE49-F238E27FC236}">
                <a16:creationId xmlns:a16="http://schemas.microsoft.com/office/drawing/2014/main" id="{94DA3197-BDBF-4966-83B0-B565C0EE0D36}"/>
              </a:ext>
            </a:extLst>
          </p:cNvPr>
          <p:cNvSpPr txBox="1">
            <a:spLocks/>
          </p:cNvSpPr>
          <p:nvPr/>
        </p:nvSpPr>
        <p:spPr>
          <a:xfrm>
            <a:off x="406861" y="1543048"/>
            <a:ext cx="2834640" cy="4855464"/>
          </a:xfrm>
          <a:prstGeom prst="rect">
            <a:avLst/>
          </a:prstGeom>
          <a:ln>
            <a:noFill/>
            <a:prstDash val="solid"/>
          </a:ln>
        </p:spPr>
        <p:txBody>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t>Tabular prediction</a:t>
            </a:r>
          </a:p>
        </p:txBody>
      </p:sp>
      <p:pic>
        <p:nvPicPr>
          <p:cNvPr id="13" name="Picture 12">
            <a:extLst>
              <a:ext uri="{FF2B5EF4-FFF2-40B4-BE49-F238E27FC236}">
                <a16:creationId xmlns:a16="http://schemas.microsoft.com/office/drawing/2014/main" id="{C1BF25EE-C7F6-4452-8DED-BDF90BDD5D7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3008" y="3538864"/>
            <a:ext cx="1942346" cy="1402279"/>
          </a:xfrm>
          <a:prstGeom prst="rect">
            <a:avLst/>
          </a:prstGeom>
        </p:spPr>
      </p:pic>
      <p:sp>
        <p:nvSpPr>
          <p:cNvPr id="32" name="Content Placeholder 7">
            <a:extLst>
              <a:ext uri="{FF2B5EF4-FFF2-40B4-BE49-F238E27FC236}">
                <a16:creationId xmlns:a16="http://schemas.microsoft.com/office/drawing/2014/main" id="{2C9D830F-5DF1-4416-9AD9-39B182B0980F}"/>
              </a:ext>
            </a:extLst>
          </p:cNvPr>
          <p:cNvSpPr txBox="1">
            <a:spLocks/>
          </p:cNvSpPr>
          <p:nvPr/>
        </p:nvSpPr>
        <p:spPr>
          <a:xfrm>
            <a:off x="3254740" y="1543048"/>
            <a:ext cx="2834640" cy="4855464"/>
          </a:xfrm>
          <a:prstGeom prst="rect">
            <a:avLst/>
          </a:prstGeom>
          <a:ln>
            <a:noFill/>
            <a:prstDash val="solid"/>
          </a:ln>
        </p:spPr>
        <p:txBody>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Font typeface="Amazon Ember Display"/>
              <a:buNone/>
            </a:pPr>
            <a:r>
              <a:rPr lang="en-US" dirty="0"/>
              <a:t>Image classification</a:t>
            </a:r>
          </a:p>
        </p:txBody>
      </p:sp>
      <p:grpSp>
        <p:nvGrpSpPr>
          <p:cNvPr id="28" name="Group 27">
            <a:extLst>
              <a:ext uri="{FF2B5EF4-FFF2-40B4-BE49-F238E27FC236}">
                <a16:creationId xmlns:a16="http://schemas.microsoft.com/office/drawing/2014/main" id="{36B14BAC-EAB3-4870-AA40-8808D763A193}"/>
              </a:ext>
              <a:ext uri="{C183D7F6-B498-43B3-948B-1728B52AA6E4}">
                <adec:decorative xmlns:adec="http://schemas.microsoft.com/office/drawing/2017/decorative" val="0"/>
              </a:ext>
            </a:extLst>
          </p:cNvPr>
          <p:cNvGrpSpPr/>
          <p:nvPr/>
        </p:nvGrpSpPr>
        <p:grpSpPr>
          <a:xfrm>
            <a:off x="3972719" y="2683106"/>
            <a:ext cx="1398682" cy="2321835"/>
            <a:chOff x="3949595" y="2316896"/>
            <a:chExt cx="1595330" cy="2537064"/>
          </a:xfrm>
        </p:grpSpPr>
        <p:pic>
          <p:nvPicPr>
            <p:cNvPr id="17" name="Picture 16">
              <a:extLst>
                <a:ext uri="{FF2B5EF4-FFF2-40B4-BE49-F238E27FC236}">
                  <a16:creationId xmlns:a16="http://schemas.microsoft.com/office/drawing/2014/main" id="{232A98D4-7E9A-40B1-B1C8-867090AF743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49595" y="2625630"/>
              <a:ext cx="1595330" cy="2228330"/>
            </a:xfrm>
            <a:prstGeom prst="rect">
              <a:avLst/>
            </a:prstGeom>
          </p:spPr>
        </p:pic>
        <p:sp>
          <p:nvSpPr>
            <p:cNvPr id="24" name="TextBox 23">
              <a:extLst>
                <a:ext uri="{FF2B5EF4-FFF2-40B4-BE49-F238E27FC236}">
                  <a16:creationId xmlns:a16="http://schemas.microsoft.com/office/drawing/2014/main" id="{A4EBF0DF-1E8C-4EAF-B5A9-E51221564BB3}"/>
                </a:ext>
              </a:extLst>
            </p:cNvPr>
            <p:cNvSpPr txBox="1"/>
            <p:nvPr/>
          </p:nvSpPr>
          <p:spPr>
            <a:xfrm>
              <a:off x="4477812" y="2316896"/>
              <a:ext cx="612668" cy="369332"/>
            </a:xfrm>
            <a:prstGeom prst="rect">
              <a:avLst/>
            </a:prstGeom>
            <a:noFill/>
          </p:spPr>
          <p:txBody>
            <a:bodyPr wrap="none" rtlCol="0">
              <a:spAutoFit/>
            </a:bodyPr>
            <a:lstStyle/>
            <a:p>
              <a:r>
                <a:rPr lang="en-US" dirty="0"/>
                <a:t>Dog</a:t>
              </a:r>
            </a:p>
          </p:txBody>
        </p:sp>
      </p:grpSp>
      <p:sp>
        <p:nvSpPr>
          <p:cNvPr id="33" name="Content Placeholder 7">
            <a:extLst>
              <a:ext uri="{FF2B5EF4-FFF2-40B4-BE49-F238E27FC236}">
                <a16:creationId xmlns:a16="http://schemas.microsoft.com/office/drawing/2014/main" id="{2396289B-C7EF-436F-BE01-C088537664BC}"/>
              </a:ext>
            </a:extLst>
          </p:cNvPr>
          <p:cNvSpPr txBox="1">
            <a:spLocks/>
          </p:cNvSpPr>
          <p:nvPr/>
        </p:nvSpPr>
        <p:spPr>
          <a:xfrm>
            <a:off x="6102619" y="1543048"/>
            <a:ext cx="2834640" cy="4855464"/>
          </a:xfrm>
          <a:prstGeom prst="rect">
            <a:avLst/>
          </a:prstGeom>
          <a:ln>
            <a:noFill/>
            <a:prstDash val="solid"/>
          </a:ln>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Font typeface="Amazon Ember Display"/>
              <a:buChar char="•"/>
              <a:defRPr lang="en-US" sz="2800" kern="1200">
                <a:solidFill>
                  <a:srgbClr val="232F3E"/>
                </a:solidFill>
                <a:latin typeface="Amazon Ember display"/>
              </a:defRPr>
            </a:lvl1pPr>
            <a:lvl2pPr marL="461963" indent="-228600" algn="l" defTabSz="914400" rtl="0" eaLnBrk="1" latinLnBrk="0" hangingPunct="1">
              <a:lnSpc>
                <a:spcPct val="100000"/>
              </a:lnSpc>
              <a:spcBef>
                <a:spcPts val="500"/>
              </a:spcBef>
              <a:spcAft>
                <a:spcPts val="600"/>
              </a:spcAft>
              <a:buFont typeface="Amazon Ember Display"/>
              <a:buChar char="•"/>
              <a:defRPr lang="en-US" sz="2400" kern="1200">
                <a:solidFill>
                  <a:srgbClr val="232F3E"/>
                </a:solidFill>
                <a:latin typeface="Amazon Ember display"/>
              </a:defRPr>
            </a:lvl2pPr>
            <a:lvl3pPr marL="684213" indent="-228600" algn="l" defTabSz="914400" rtl="0" eaLnBrk="1" latinLnBrk="0" hangingPunct="1">
              <a:lnSpc>
                <a:spcPct val="100000"/>
              </a:lnSpc>
              <a:spcBef>
                <a:spcPts val="500"/>
              </a:spcBef>
              <a:spcAft>
                <a:spcPts val="600"/>
              </a:spcAft>
              <a:buFont typeface="Amazon Ember Display"/>
              <a:buChar char="•"/>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4pPr>
            <a:lvl5pPr marL="1144588"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None/>
            </a:pPr>
            <a:r>
              <a:rPr lang="en-US" dirty="0"/>
              <a:t>Object detection</a:t>
            </a:r>
          </a:p>
        </p:txBody>
      </p:sp>
      <p:grpSp>
        <p:nvGrpSpPr>
          <p:cNvPr id="29" name="Group 28">
            <a:extLst>
              <a:ext uri="{FF2B5EF4-FFF2-40B4-BE49-F238E27FC236}">
                <a16:creationId xmlns:a16="http://schemas.microsoft.com/office/drawing/2014/main" id="{ECE76F06-FC9E-42DE-820E-7903670C119A}"/>
              </a:ext>
              <a:ext uri="{C183D7F6-B498-43B3-948B-1728B52AA6E4}">
                <adec:decorative xmlns:adec="http://schemas.microsoft.com/office/drawing/2017/decorative" val="0"/>
              </a:ext>
            </a:extLst>
          </p:cNvPr>
          <p:cNvGrpSpPr/>
          <p:nvPr/>
        </p:nvGrpSpPr>
        <p:grpSpPr>
          <a:xfrm>
            <a:off x="6309670" y="3363504"/>
            <a:ext cx="2420539" cy="1641437"/>
            <a:chOff x="5869343" y="2819582"/>
            <a:chExt cx="2608457" cy="1641437"/>
          </a:xfrm>
        </p:grpSpPr>
        <p:pic>
          <p:nvPicPr>
            <p:cNvPr id="18" name="Picture 17">
              <a:extLst>
                <a:ext uri="{FF2B5EF4-FFF2-40B4-BE49-F238E27FC236}">
                  <a16:creationId xmlns:a16="http://schemas.microsoft.com/office/drawing/2014/main" id="{71D73705-B0E7-4672-A9A3-DACA9C777DF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869343" y="3185791"/>
              <a:ext cx="1027620" cy="1219243"/>
            </a:xfrm>
            <a:prstGeom prst="rect">
              <a:avLst/>
            </a:prstGeom>
          </p:spPr>
        </p:pic>
        <p:pic>
          <p:nvPicPr>
            <p:cNvPr id="19" name="Picture 18">
              <a:extLst>
                <a:ext uri="{FF2B5EF4-FFF2-40B4-BE49-F238E27FC236}">
                  <a16:creationId xmlns:a16="http://schemas.microsoft.com/office/drawing/2014/main" id="{DD5E752B-A93F-4C44-8C80-F282A768B53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852342" y="3129808"/>
              <a:ext cx="953055" cy="1331211"/>
            </a:xfrm>
            <a:prstGeom prst="rect">
              <a:avLst/>
            </a:prstGeom>
          </p:spPr>
        </p:pic>
        <p:pic>
          <p:nvPicPr>
            <p:cNvPr id="21" name="Picture 20">
              <a:extLst>
                <a:ext uri="{FF2B5EF4-FFF2-40B4-BE49-F238E27FC236}">
                  <a16:creationId xmlns:a16="http://schemas.microsoft.com/office/drawing/2014/main" id="{8EE7AEDB-4C45-4F69-9F95-1DDFABA6BA2B}"/>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805397" y="3535830"/>
              <a:ext cx="672403" cy="869204"/>
            </a:xfrm>
            <a:prstGeom prst="rect">
              <a:avLst/>
            </a:prstGeom>
          </p:spPr>
        </p:pic>
        <p:sp>
          <p:nvSpPr>
            <p:cNvPr id="25" name="TextBox 24">
              <a:extLst>
                <a:ext uri="{FF2B5EF4-FFF2-40B4-BE49-F238E27FC236}">
                  <a16:creationId xmlns:a16="http://schemas.microsoft.com/office/drawing/2014/main" id="{808387B8-0DB8-469A-8B52-4D3DF3A5DFBC}"/>
                </a:ext>
              </a:extLst>
            </p:cNvPr>
            <p:cNvSpPr txBox="1"/>
            <p:nvPr/>
          </p:nvSpPr>
          <p:spPr>
            <a:xfrm>
              <a:off x="6071536" y="2900637"/>
              <a:ext cx="612668" cy="369332"/>
            </a:xfrm>
            <a:prstGeom prst="rect">
              <a:avLst/>
            </a:prstGeom>
            <a:noFill/>
          </p:spPr>
          <p:txBody>
            <a:bodyPr wrap="none" rtlCol="0">
              <a:spAutoFit/>
            </a:bodyPr>
            <a:lstStyle/>
            <a:p>
              <a:r>
                <a:rPr lang="en-US" dirty="0"/>
                <a:t>Dog</a:t>
              </a:r>
            </a:p>
          </p:txBody>
        </p:sp>
        <p:sp>
          <p:nvSpPr>
            <p:cNvPr id="26" name="TextBox 25">
              <a:extLst>
                <a:ext uri="{FF2B5EF4-FFF2-40B4-BE49-F238E27FC236}">
                  <a16:creationId xmlns:a16="http://schemas.microsoft.com/office/drawing/2014/main" id="{67BF4CA9-9BA8-4443-9DB9-7A0B2F83487B}"/>
                </a:ext>
              </a:extLst>
            </p:cNvPr>
            <p:cNvSpPr txBox="1"/>
            <p:nvPr/>
          </p:nvSpPr>
          <p:spPr>
            <a:xfrm>
              <a:off x="7014221" y="2819582"/>
              <a:ext cx="612668" cy="369332"/>
            </a:xfrm>
            <a:prstGeom prst="rect">
              <a:avLst/>
            </a:prstGeom>
            <a:noFill/>
          </p:spPr>
          <p:txBody>
            <a:bodyPr wrap="none" rtlCol="0">
              <a:spAutoFit/>
            </a:bodyPr>
            <a:lstStyle/>
            <a:p>
              <a:r>
                <a:rPr lang="en-US" dirty="0"/>
                <a:t>Dog</a:t>
              </a:r>
            </a:p>
          </p:txBody>
        </p:sp>
        <p:sp>
          <p:nvSpPr>
            <p:cNvPr id="27" name="TextBox 26">
              <a:extLst>
                <a:ext uri="{FF2B5EF4-FFF2-40B4-BE49-F238E27FC236}">
                  <a16:creationId xmlns:a16="http://schemas.microsoft.com/office/drawing/2014/main" id="{A7E7C169-ED3D-4262-9049-B00D2F5A219C}"/>
                </a:ext>
              </a:extLst>
            </p:cNvPr>
            <p:cNvSpPr txBox="1"/>
            <p:nvPr/>
          </p:nvSpPr>
          <p:spPr>
            <a:xfrm>
              <a:off x="7852764" y="3252850"/>
              <a:ext cx="534121" cy="369332"/>
            </a:xfrm>
            <a:prstGeom prst="rect">
              <a:avLst/>
            </a:prstGeom>
            <a:noFill/>
          </p:spPr>
          <p:txBody>
            <a:bodyPr wrap="none" rtlCol="0">
              <a:spAutoFit/>
            </a:bodyPr>
            <a:lstStyle/>
            <a:p>
              <a:r>
                <a:rPr lang="en-US" dirty="0"/>
                <a:t>Cat</a:t>
              </a:r>
            </a:p>
          </p:txBody>
        </p:sp>
      </p:grpSp>
      <p:sp>
        <p:nvSpPr>
          <p:cNvPr id="36" name="Content Placeholder 7">
            <a:extLst>
              <a:ext uri="{FF2B5EF4-FFF2-40B4-BE49-F238E27FC236}">
                <a16:creationId xmlns:a16="http://schemas.microsoft.com/office/drawing/2014/main" id="{E1E9680A-7081-4189-8D32-4F111A1CF4BA}"/>
              </a:ext>
            </a:extLst>
          </p:cNvPr>
          <p:cNvSpPr txBox="1">
            <a:spLocks/>
          </p:cNvSpPr>
          <p:nvPr/>
        </p:nvSpPr>
        <p:spPr>
          <a:xfrm>
            <a:off x="8950499" y="1543048"/>
            <a:ext cx="2834640" cy="4855464"/>
          </a:xfrm>
          <a:prstGeom prst="rect">
            <a:avLst/>
          </a:prstGeom>
          <a:ln>
            <a:noFill/>
            <a:prstDash val="solid"/>
          </a:ln>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600"/>
              </a:spcAft>
              <a:buFont typeface="Amazon Ember Display"/>
              <a:buChar char="•"/>
              <a:defRPr lang="en-US" sz="2800" kern="1200">
                <a:solidFill>
                  <a:srgbClr val="232F3E"/>
                </a:solidFill>
                <a:latin typeface="Amazon Ember display"/>
              </a:defRPr>
            </a:lvl1pPr>
            <a:lvl2pPr marL="461963" indent="-228600" algn="l" defTabSz="914400" rtl="0" eaLnBrk="1" latinLnBrk="0" hangingPunct="1">
              <a:lnSpc>
                <a:spcPct val="100000"/>
              </a:lnSpc>
              <a:spcBef>
                <a:spcPts val="500"/>
              </a:spcBef>
              <a:spcAft>
                <a:spcPts val="600"/>
              </a:spcAft>
              <a:buFont typeface="Amazon Ember Display"/>
              <a:buChar char="•"/>
              <a:defRPr lang="en-US" sz="2400" kern="1200">
                <a:solidFill>
                  <a:srgbClr val="232F3E"/>
                </a:solidFill>
                <a:latin typeface="Amazon Ember display"/>
              </a:defRPr>
            </a:lvl2pPr>
            <a:lvl3pPr marL="684213" indent="-228600" algn="l" defTabSz="914400" rtl="0" eaLnBrk="1" latinLnBrk="0" hangingPunct="1">
              <a:lnSpc>
                <a:spcPct val="100000"/>
              </a:lnSpc>
              <a:spcBef>
                <a:spcPts val="500"/>
              </a:spcBef>
              <a:spcAft>
                <a:spcPts val="600"/>
              </a:spcAft>
              <a:buFont typeface="Amazon Ember Display"/>
              <a:buChar char="•"/>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4pPr>
            <a:lvl5pPr marL="1144588"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gn="ctr">
              <a:buNone/>
            </a:pPr>
            <a:r>
              <a:rPr lang="en-US" dirty="0"/>
              <a:t>Text classification</a:t>
            </a:r>
          </a:p>
        </p:txBody>
      </p:sp>
      <p:pic>
        <p:nvPicPr>
          <p:cNvPr id="23" name="Picture 22">
            <a:extLst>
              <a:ext uri="{FF2B5EF4-FFF2-40B4-BE49-F238E27FC236}">
                <a16:creationId xmlns:a16="http://schemas.microsoft.com/office/drawing/2014/main" id="{B97A655E-57A6-4812-8DA6-4F7652177C26}"/>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553463" y="3389076"/>
            <a:ext cx="1628712" cy="1552067"/>
          </a:xfrm>
          <a:prstGeom prst="rect">
            <a:avLst/>
          </a:prstGeom>
        </p:spPr>
      </p:pic>
      <p:cxnSp>
        <p:nvCxnSpPr>
          <p:cNvPr id="31" name="Straight Connector 30">
            <a:extLst>
              <a:ext uri="{FF2B5EF4-FFF2-40B4-BE49-F238E27FC236}">
                <a16:creationId xmlns:a16="http://schemas.microsoft.com/office/drawing/2014/main" id="{13EEC028-6829-4D57-974F-8C94AF097193}"/>
              </a:ext>
              <a:ext uri="{C183D7F6-B498-43B3-948B-1728B52AA6E4}">
                <adec:decorative xmlns:adec="http://schemas.microsoft.com/office/drawing/2017/decorative" val="1"/>
              </a:ext>
            </a:extLst>
          </p:cNvPr>
          <p:cNvCxnSpPr>
            <a:cxnSpLocks/>
          </p:cNvCxnSpPr>
          <p:nvPr/>
        </p:nvCxnSpPr>
        <p:spPr>
          <a:xfrm>
            <a:off x="3270200" y="2135354"/>
            <a:ext cx="0" cy="36708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AF9137A-8F24-4903-89B7-1359726C15C5}"/>
              </a:ext>
              <a:ext uri="{C183D7F6-B498-43B3-948B-1728B52AA6E4}">
                <adec:decorative xmlns:adec="http://schemas.microsoft.com/office/drawing/2017/decorative" val="1"/>
              </a:ext>
            </a:extLst>
          </p:cNvPr>
          <p:cNvCxnSpPr>
            <a:cxnSpLocks/>
          </p:cNvCxnSpPr>
          <p:nvPr/>
        </p:nvCxnSpPr>
        <p:spPr>
          <a:xfrm>
            <a:off x="6101872" y="2135354"/>
            <a:ext cx="0" cy="36708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9B13BF-025C-4084-B5EA-B6CCF75C8497}"/>
              </a:ext>
              <a:ext uri="{C183D7F6-B498-43B3-948B-1728B52AA6E4}">
                <adec:decorative xmlns:adec="http://schemas.microsoft.com/office/drawing/2017/decorative" val="1"/>
              </a:ext>
            </a:extLst>
          </p:cNvPr>
          <p:cNvCxnSpPr>
            <a:cxnSpLocks/>
          </p:cNvCxnSpPr>
          <p:nvPr/>
        </p:nvCxnSpPr>
        <p:spPr>
          <a:xfrm>
            <a:off x="8945613" y="2135354"/>
            <a:ext cx="0" cy="3670852"/>
          </a:xfrm>
          <a:prstGeom prst="line">
            <a:avLst/>
          </a:prstGeom>
          <a:ln w="28575"/>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00047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F814213-3284-42F3-B346-6DFAC44F5E4E}"/>
              </a:ext>
            </a:extLst>
          </p:cNvPr>
          <p:cNvSpPr>
            <a:spLocks noGrp="1"/>
          </p:cNvSpPr>
          <p:nvPr>
            <p:ph type="sldNum" idx="97"/>
          </p:nvPr>
        </p:nvSpPr>
        <p:spPr/>
        <p:txBody>
          <a:bodyPr/>
          <a:lstStyle/>
          <a:p>
            <a:fld id="{86A8BF56-6CB3-514C-9A64-F39D95C9E25B}" type="slidenum">
              <a:rPr lang="en-US" smtClean="0"/>
              <a:pPr/>
              <a:t>14</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Labs</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Lab 3: Train a model by using AutoGluon</a:t>
            </a:r>
          </a:p>
          <a:p>
            <a:r>
              <a:rPr lang="en-US" dirty="0"/>
              <a:t>Lab 4: Use the trained models to make predictions on new data</a:t>
            </a:r>
          </a:p>
          <a:p>
            <a:r>
              <a:rPr lang="en-US" dirty="0"/>
              <a:t>Lab 5: Optional challenge lab - Repeat those steps with more data and additional training time to significantly improve model performance</a:t>
            </a:r>
          </a:p>
          <a:p>
            <a:endParaRPr lang="en-US" dirty="0"/>
          </a:p>
          <a:p>
            <a:endParaRPr lang="en-US" dirty="0"/>
          </a:p>
        </p:txBody>
      </p:sp>
      <p:pic>
        <p:nvPicPr>
          <p:cNvPr id="13" name="Picture 12">
            <a:extLst>
              <a:ext uri="{FF2B5EF4-FFF2-40B4-BE49-F238E27FC236}">
                <a16:creationId xmlns:a16="http://schemas.microsoft.com/office/drawing/2014/main" id="{517446A3-60C2-43FC-BDC5-7912B5013B1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045394" y="3787421"/>
            <a:ext cx="2393718" cy="2170821"/>
          </a:xfrm>
          <a:prstGeom prst="rect">
            <a:avLst/>
          </a:prstGeom>
        </p:spPr>
      </p:pic>
      <p:sp>
        <p:nvSpPr>
          <p:cNvPr id="3" name="TextBox 2">
            <a:extLst>
              <a:ext uri="{FF2B5EF4-FFF2-40B4-BE49-F238E27FC236}">
                <a16:creationId xmlns:a16="http://schemas.microsoft.com/office/drawing/2014/main" id="{BDFE604E-D24B-0D84-4C4D-F99994441E2D}"/>
              </a:ext>
            </a:extLst>
          </p:cNvPr>
          <p:cNvSpPr txBox="1"/>
          <p:nvPr/>
        </p:nvSpPr>
        <p:spPr>
          <a:xfrm>
            <a:off x="4907847" y="4580444"/>
            <a:ext cx="4238759" cy="584775"/>
          </a:xfrm>
          <a:prstGeom prst="rect">
            <a:avLst/>
          </a:prstGeom>
          <a:noFill/>
        </p:spPr>
        <p:txBody>
          <a:bodyPr wrap="square" rtlCol="0">
            <a:spAutoFit/>
          </a:bodyPr>
          <a:lstStyle/>
          <a:p>
            <a:pPr algn="ctr"/>
            <a:r>
              <a:rPr lang="en-US" sz="3200" dirty="0">
                <a:solidFill>
                  <a:srgbClr val="232F3E"/>
                </a:solidFill>
              </a:rPr>
              <a:t>Let’s practice!</a:t>
            </a:r>
          </a:p>
        </p:txBody>
      </p:sp>
    </p:spTree>
    <p:custDataLst>
      <p:tags r:id="rId1"/>
    </p:custDataLst>
    <p:extLst>
      <p:ext uri="{BB962C8B-B14F-4D97-AF65-F5344CB8AC3E}">
        <p14:creationId xmlns:p14="http://schemas.microsoft.com/office/powerpoint/2010/main" val="56302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B8A9B-F608-41AD-950F-70ABF0287731}"/>
              </a:ext>
            </a:extLst>
          </p:cNvPr>
          <p:cNvSpPr>
            <a:spLocks noGrp="1"/>
          </p:cNvSpPr>
          <p:nvPr>
            <p:ph type="sldNum" idx="97"/>
          </p:nvPr>
        </p:nvSpPr>
        <p:spPr/>
        <p:txBody>
          <a:bodyPr/>
          <a:lstStyle/>
          <a:p>
            <a:fld id="{86A8BF56-6CB3-514C-9A64-F39D95C9E25B}" type="slidenum">
              <a:rPr lang="en-US" smtClean="0"/>
              <a:pPr/>
              <a:t>15</a:t>
            </a:fld>
            <a:endParaRPr lang="en-US" dirty="0"/>
          </a:p>
        </p:txBody>
      </p:sp>
      <p:sp>
        <p:nvSpPr>
          <p:cNvPr id="2" name="Title 1">
            <a:extLst>
              <a:ext uri="{FF2B5EF4-FFF2-40B4-BE49-F238E27FC236}">
                <a16:creationId xmlns:a16="http://schemas.microsoft.com/office/drawing/2014/main" id="{BCD234E4-AD9E-0ED7-461A-9F16390BA446}"/>
              </a:ext>
            </a:extLst>
          </p:cNvPr>
          <p:cNvSpPr>
            <a:spLocks noGrp="1"/>
          </p:cNvSpPr>
          <p:nvPr>
            <p:ph type="title" idx="1"/>
          </p:nvPr>
        </p:nvSpPr>
        <p:spPr/>
        <p:txBody>
          <a:bodyPr/>
          <a:lstStyle/>
          <a:p>
            <a:r>
              <a:rPr lang="en-US" dirty="0"/>
              <a:t>Module review</a:t>
            </a:r>
          </a:p>
        </p:txBody>
      </p:sp>
      <p:sp>
        <p:nvSpPr>
          <p:cNvPr id="3" name="Text Placeholder 2">
            <a:extLst>
              <a:ext uri="{FF2B5EF4-FFF2-40B4-BE49-F238E27FC236}">
                <a16:creationId xmlns:a16="http://schemas.microsoft.com/office/drawing/2014/main" id="{B09C0CFC-3EDD-B1FA-805A-74AF1B2D9FFB}"/>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13114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D3D25-79AF-70E3-0B05-8094F1832588}"/>
              </a:ext>
            </a:extLst>
          </p:cNvPr>
          <p:cNvSpPr>
            <a:spLocks noGrp="1"/>
          </p:cNvSpPr>
          <p:nvPr>
            <p:ph type="sldNum" idx="97"/>
          </p:nvPr>
        </p:nvSpPr>
        <p:spPr/>
        <p:txBody>
          <a:bodyPr/>
          <a:lstStyle/>
          <a:p>
            <a:fld id="{86A8BF56-6CB3-514C-9A64-F39D95C9E25B}" type="slidenum">
              <a:rPr lang="en-US" smtClean="0"/>
              <a:pPr/>
              <a:t>16</a:t>
            </a:fld>
            <a:endParaRPr lang="en-US" dirty="0"/>
          </a:p>
        </p:txBody>
      </p:sp>
      <p:sp>
        <p:nvSpPr>
          <p:cNvPr id="3" name="Title 2">
            <a:extLst>
              <a:ext uri="{FF2B5EF4-FFF2-40B4-BE49-F238E27FC236}">
                <a16:creationId xmlns:a16="http://schemas.microsoft.com/office/drawing/2014/main" id="{BAEF6984-D514-3D80-1316-337084DA7D2B}"/>
              </a:ext>
            </a:extLst>
          </p:cNvPr>
          <p:cNvSpPr>
            <a:spLocks noGrp="1"/>
          </p:cNvSpPr>
          <p:nvPr>
            <p:ph type="title" idx="1"/>
          </p:nvPr>
        </p:nvSpPr>
        <p:spPr/>
        <p:txBody>
          <a:bodyPr>
            <a:normAutofit fontScale="90000"/>
          </a:bodyPr>
          <a:lstStyle/>
          <a:p>
            <a:r>
              <a:rPr lang="en-US" dirty="0"/>
              <a:t>Module 1 review</a:t>
            </a:r>
          </a:p>
        </p:txBody>
      </p:sp>
      <p:sp>
        <p:nvSpPr>
          <p:cNvPr id="4" name="Content Placeholder 3">
            <a:extLst>
              <a:ext uri="{FF2B5EF4-FFF2-40B4-BE49-F238E27FC236}">
                <a16:creationId xmlns:a16="http://schemas.microsoft.com/office/drawing/2014/main" id="{885E8D17-6836-0193-BC75-055B63AE6992}"/>
              </a:ext>
            </a:extLst>
          </p:cNvPr>
          <p:cNvSpPr>
            <a:spLocks noGrp="1"/>
          </p:cNvSpPr>
          <p:nvPr>
            <p:ph idx="2"/>
          </p:nvPr>
        </p:nvSpPr>
        <p:spPr/>
        <p:txBody>
          <a:bodyPr/>
          <a:lstStyle/>
          <a:p>
            <a:endParaRPr lang="en-US"/>
          </a:p>
        </p:txBody>
      </p:sp>
      <p:graphicFrame>
        <p:nvGraphicFramePr>
          <p:cNvPr id="9" name="Table 5">
            <a:extLst>
              <a:ext uri="{FF2B5EF4-FFF2-40B4-BE49-F238E27FC236}">
                <a16:creationId xmlns:a16="http://schemas.microsoft.com/office/drawing/2014/main" id="{A1C0BC49-D46B-4FE1-8A42-0AC987B103BF}"/>
              </a:ext>
            </a:extLst>
          </p:cNvPr>
          <p:cNvGraphicFramePr>
            <a:graphicFrameLocks/>
          </p:cNvGraphicFramePr>
          <p:nvPr>
            <p:extLst>
              <p:ext uri="{D42A27DB-BD31-4B8C-83A1-F6EECF244321}">
                <p14:modId xmlns:p14="http://schemas.microsoft.com/office/powerpoint/2010/main" val="2053727124"/>
              </p:ext>
            </p:extLst>
          </p:nvPr>
        </p:nvGraphicFramePr>
        <p:xfrm>
          <a:off x="362712" y="1595438"/>
          <a:ext cx="11466576" cy="4053840"/>
        </p:xfrm>
        <a:graphic>
          <a:graphicData uri="http://schemas.openxmlformats.org/drawingml/2006/table">
            <a:tbl>
              <a:tblPr firstRow="1" bandRow="1">
                <a:tableStyleId>{5C22544A-7EE6-4342-B048-85BDC9FD1C3A}</a:tableStyleId>
              </a:tblPr>
              <a:tblGrid>
                <a:gridCol w="1765437">
                  <a:extLst>
                    <a:ext uri="{9D8B030D-6E8A-4147-A177-3AD203B41FA5}">
                      <a16:colId xmlns:a16="http://schemas.microsoft.com/office/drawing/2014/main" val="2498540300"/>
                    </a:ext>
                  </a:extLst>
                </a:gridCol>
                <a:gridCol w="9701139">
                  <a:extLst>
                    <a:ext uri="{9D8B030D-6E8A-4147-A177-3AD203B41FA5}">
                      <a16:colId xmlns:a16="http://schemas.microsoft.com/office/drawing/2014/main" val="2776462759"/>
                    </a:ext>
                  </a:extLst>
                </a:gridCol>
              </a:tblGrid>
              <a:tr h="0">
                <a:tc>
                  <a:txBody>
                    <a:bodyPr/>
                    <a:lstStyle/>
                    <a:p>
                      <a:pPr algn="l"/>
                      <a:r>
                        <a:rPr lang="en-US" sz="2000" dirty="0"/>
                        <a:t>Lesson</a:t>
                      </a:r>
                    </a:p>
                  </a:txBody>
                  <a:tcPr marL="137160" marR="137160" marT="137160" marB="137160" anchor="ctr"/>
                </a:tc>
                <a:tc>
                  <a:txBody>
                    <a:bodyPr/>
                    <a:lstStyle/>
                    <a:p>
                      <a:pPr algn="l"/>
                      <a:r>
                        <a:rPr lang="en-US" sz="2000" dirty="0"/>
                        <a:t>Topics</a:t>
                      </a:r>
                    </a:p>
                  </a:txBody>
                  <a:tcPr marL="137160" marR="137160" marT="137160" marB="137160" anchor="ctr"/>
                </a:tc>
                <a:extLst>
                  <a:ext uri="{0D108BD9-81ED-4DB2-BD59-A6C34878D82A}">
                    <a16:rowId xmlns:a16="http://schemas.microsoft.com/office/drawing/2014/main" val="3840344756"/>
                  </a:ext>
                </a:extLst>
              </a:tr>
              <a:tr h="0">
                <a:tc>
                  <a:txBody>
                    <a:bodyPr/>
                    <a:lstStyle/>
                    <a:p>
                      <a:pPr algn="l"/>
                      <a:r>
                        <a:rPr lang="en-US" sz="2000" dirty="0">
                          <a:solidFill>
                            <a:srgbClr val="232F3E"/>
                          </a:solidFill>
                        </a:rPr>
                        <a:t>Lesson 0</a:t>
                      </a:r>
                    </a:p>
                  </a:txBody>
                  <a:tcPr marL="137160" marR="137160" marT="137160" marB="137160" anchor="ctr"/>
                </a:tc>
                <a:tc>
                  <a:txBody>
                    <a:bodyPr/>
                    <a:lstStyle/>
                    <a:p>
                      <a:pPr algn="l"/>
                      <a:r>
                        <a:rPr lang="en-US" sz="2000" dirty="0">
                          <a:solidFill>
                            <a:srgbClr val="232F3E"/>
                          </a:solidFill>
                        </a:rPr>
                        <a:t>What is ML?, key components of ML, an example of using ML</a:t>
                      </a:r>
                    </a:p>
                  </a:txBody>
                  <a:tcPr marL="137160" marR="137160" marT="137160" marB="137160" anchor="ctr"/>
                </a:tc>
                <a:extLst>
                  <a:ext uri="{0D108BD9-81ED-4DB2-BD59-A6C34878D82A}">
                    <a16:rowId xmlns:a16="http://schemas.microsoft.com/office/drawing/2014/main" val="3595434174"/>
                  </a:ext>
                </a:extLst>
              </a:tr>
              <a:tr h="0">
                <a:tc>
                  <a:txBody>
                    <a:bodyPr/>
                    <a:lstStyle/>
                    <a:p>
                      <a:pPr algn="l"/>
                      <a:r>
                        <a:rPr lang="en-US" sz="2000" dirty="0">
                          <a:solidFill>
                            <a:srgbClr val="232F3E"/>
                          </a:solidFill>
                        </a:rPr>
                        <a:t>Lesson 1</a:t>
                      </a:r>
                    </a:p>
                  </a:txBody>
                  <a:tcPr marL="137160" marR="137160" marT="137160" marB="137160" anchor="ctr"/>
                </a:tc>
                <a:tc>
                  <a:txBody>
                    <a:bodyPr/>
                    <a:lstStyle/>
                    <a:p>
                      <a:pPr algn="l"/>
                      <a:r>
                        <a:rPr lang="en-US" sz="2000" dirty="0">
                          <a:solidFill>
                            <a:srgbClr val="232F3E"/>
                          </a:solidFill>
                        </a:rPr>
                        <a:t>Introduction to Jupyter notebooks and SageMaker</a:t>
                      </a:r>
                    </a:p>
                  </a:txBody>
                  <a:tcPr marL="137160" marR="137160" marT="137160" marB="137160" anchor="ctr"/>
                </a:tc>
                <a:extLst>
                  <a:ext uri="{0D108BD9-81ED-4DB2-BD59-A6C34878D82A}">
                    <a16:rowId xmlns:a16="http://schemas.microsoft.com/office/drawing/2014/main" val="259978016"/>
                  </a:ext>
                </a:extLst>
              </a:tr>
              <a:tr h="0">
                <a:tc>
                  <a:txBody>
                    <a:bodyPr/>
                    <a:lstStyle/>
                    <a:p>
                      <a:pPr algn="l"/>
                      <a:r>
                        <a:rPr lang="en-US" sz="2000" dirty="0">
                          <a:solidFill>
                            <a:srgbClr val="232F3E"/>
                          </a:solidFill>
                        </a:rPr>
                        <a:t>Lesson 2</a:t>
                      </a:r>
                    </a:p>
                  </a:txBody>
                  <a:tcPr marL="137160" marR="137160" marT="137160" marB="137160" anchor="ctr"/>
                </a:tc>
                <a:tc>
                  <a:txBody>
                    <a:bodyPr/>
                    <a:lstStyle/>
                    <a:p>
                      <a:pPr algn="l"/>
                      <a:r>
                        <a:rPr lang="en-US" sz="2000" dirty="0">
                          <a:solidFill>
                            <a:srgbClr val="232F3E"/>
                          </a:solidFill>
                        </a:rPr>
                        <a:t>Data in ML, types of ML, aspects of successful ML problems</a:t>
                      </a:r>
                    </a:p>
                  </a:txBody>
                  <a:tcPr marL="137160" marR="137160" marT="137160" marB="137160" anchor="ctr"/>
                </a:tc>
                <a:extLst>
                  <a:ext uri="{0D108BD9-81ED-4DB2-BD59-A6C34878D82A}">
                    <a16:rowId xmlns:a16="http://schemas.microsoft.com/office/drawing/2014/main" val="911819587"/>
                  </a:ext>
                </a:extLst>
              </a:tr>
              <a:tr h="0">
                <a:tc>
                  <a:txBody>
                    <a:bodyPr/>
                    <a:lstStyle/>
                    <a:p>
                      <a:pPr algn="l"/>
                      <a:r>
                        <a:rPr lang="en-US" sz="2000" dirty="0">
                          <a:solidFill>
                            <a:srgbClr val="232F3E"/>
                          </a:solidFill>
                        </a:rPr>
                        <a:t>Lesson 3</a:t>
                      </a:r>
                    </a:p>
                  </a:txBody>
                  <a:tcPr marL="137160" marR="137160" marT="137160" marB="137160" anchor="ctr"/>
                </a:tc>
                <a:tc>
                  <a:txBody>
                    <a:bodyPr/>
                    <a:lstStyle/>
                    <a:p>
                      <a:pPr algn="l"/>
                      <a:r>
                        <a:rPr lang="en-US" sz="2000" dirty="0">
                          <a:solidFill>
                            <a:srgbClr val="232F3E"/>
                          </a:solidFill>
                        </a:rPr>
                        <a:t>Common ML application domains, examples of ML applications</a:t>
                      </a:r>
                    </a:p>
                  </a:txBody>
                  <a:tcPr marL="137160" marR="137160" marT="137160" marB="137160" anchor="ctr"/>
                </a:tc>
                <a:extLst>
                  <a:ext uri="{0D108BD9-81ED-4DB2-BD59-A6C34878D82A}">
                    <a16:rowId xmlns:a16="http://schemas.microsoft.com/office/drawing/2014/main" val="1743823005"/>
                  </a:ext>
                </a:extLst>
              </a:tr>
              <a:tr h="0">
                <a:tc>
                  <a:txBody>
                    <a:bodyPr/>
                    <a:lstStyle/>
                    <a:p>
                      <a:pPr algn="l"/>
                      <a:r>
                        <a:rPr lang="en-US" sz="2000" dirty="0">
                          <a:solidFill>
                            <a:srgbClr val="232F3E"/>
                          </a:solidFill>
                        </a:rPr>
                        <a:t>Lesson 4</a:t>
                      </a:r>
                    </a:p>
                  </a:txBody>
                  <a:tcPr marL="137160" marR="137160" marT="137160" marB="137160" anchor="ctr"/>
                </a:tc>
                <a:tc>
                  <a:txBody>
                    <a:bodyPr/>
                    <a:lstStyle/>
                    <a:p>
                      <a:pPr algn="l"/>
                      <a:r>
                        <a:rPr lang="en-US" sz="2000" dirty="0">
                          <a:solidFill>
                            <a:srgbClr val="232F3E"/>
                          </a:solidFill>
                        </a:rPr>
                        <a:t>Introduction to the ML lifecycle, how models are evaluated</a:t>
                      </a:r>
                    </a:p>
                  </a:txBody>
                  <a:tcPr marL="137160" marR="137160" marT="137160" marB="137160" anchor="ctr"/>
                </a:tc>
                <a:extLst>
                  <a:ext uri="{0D108BD9-81ED-4DB2-BD59-A6C34878D82A}">
                    <a16:rowId xmlns:a16="http://schemas.microsoft.com/office/drawing/2014/main" val="3188289091"/>
                  </a:ext>
                </a:extLst>
              </a:tr>
              <a:tr h="0">
                <a:tc>
                  <a:txBody>
                    <a:bodyPr/>
                    <a:lstStyle/>
                    <a:p>
                      <a:pPr algn="l"/>
                      <a:r>
                        <a:rPr lang="en-US" sz="2000" dirty="0">
                          <a:solidFill>
                            <a:srgbClr val="232F3E"/>
                          </a:solidFill>
                        </a:rPr>
                        <a:t>Lesson 5</a:t>
                      </a:r>
                    </a:p>
                  </a:txBody>
                  <a:tcPr marL="137160" marR="137160" marT="137160" marB="137160" anchor="ctr"/>
                </a:tc>
                <a:tc>
                  <a:txBody>
                    <a:bodyPr/>
                    <a:lstStyle/>
                    <a:p>
                      <a:pPr algn="l"/>
                      <a:r>
                        <a:rPr lang="en-US" sz="2000" dirty="0">
                          <a:solidFill>
                            <a:srgbClr val="232F3E"/>
                          </a:solidFill>
                        </a:rPr>
                        <a:t>Introduction to AutoML and the AutoGluon library</a:t>
                      </a:r>
                    </a:p>
                  </a:txBody>
                  <a:tcPr marL="137160" marR="137160" marT="137160" marB="137160" anchor="ctr"/>
                </a:tc>
                <a:extLst>
                  <a:ext uri="{0D108BD9-81ED-4DB2-BD59-A6C34878D82A}">
                    <a16:rowId xmlns:a16="http://schemas.microsoft.com/office/drawing/2014/main" val="747323936"/>
                  </a:ext>
                </a:extLst>
              </a:tr>
            </a:tbl>
          </a:graphicData>
        </a:graphic>
      </p:graphicFrame>
    </p:spTree>
    <p:custDataLst>
      <p:tags r:id="rId1"/>
    </p:custDataLst>
    <p:extLst>
      <p:ext uri="{BB962C8B-B14F-4D97-AF65-F5344CB8AC3E}">
        <p14:creationId xmlns:p14="http://schemas.microsoft.com/office/powerpoint/2010/main" val="2052638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FF92DD-06AB-41DC-8838-45A547596255}"/>
              </a:ext>
            </a:extLst>
          </p:cNvPr>
          <p:cNvSpPr>
            <a:spLocks noGrp="1"/>
          </p:cNvSpPr>
          <p:nvPr>
            <p:ph type="sldNum" idx="97"/>
          </p:nvPr>
        </p:nvSpPr>
        <p:spPr/>
        <p:txBody>
          <a:bodyPr/>
          <a:lstStyle/>
          <a:p>
            <a:fld id="{86A8BF56-6CB3-514C-9A64-F39D95C9E25B}" type="slidenum">
              <a:rPr lang="en-US" smtClean="0"/>
              <a:pPr/>
              <a:t>17</a:t>
            </a:fld>
            <a:endParaRPr lang="en-US" dirty="0"/>
          </a:p>
        </p:txBody>
      </p:sp>
      <p:sp>
        <p:nvSpPr>
          <p:cNvPr id="2" name="Title 1">
            <a:extLst>
              <a:ext uri="{FF2B5EF4-FFF2-40B4-BE49-F238E27FC236}">
                <a16:creationId xmlns:a16="http://schemas.microsoft.com/office/drawing/2014/main" id="{A37AED68-493B-AC57-ED89-D2D178E4ECB9}"/>
              </a:ext>
            </a:extLst>
          </p:cNvPr>
          <p:cNvSpPr>
            <a:spLocks noGrp="1"/>
          </p:cNvSpPr>
          <p:nvPr>
            <p:ph type="title" idx="1"/>
          </p:nvPr>
        </p:nvSpPr>
        <p:spPr/>
        <p:txBody>
          <a:bodyPr>
            <a:normAutofit fontScale="90000"/>
          </a:bodyPr>
          <a:lstStyle/>
          <a:p>
            <a:r>
              <a:rPr lang="en-US" dirty="0"/>
              <a:t>Next module</a:t>
            </a:r>
          </a:p>
        </p:txBody>
      </p:sp>
      <p:sp>
        <p:nvSpPr>
          <p:cNvPr id="4" name="Content Placeholder 5">
            <a:extLst>
              <a:ext uri="{FF2B5EF4-FFF2-40B4-BE49-F238E27FC236}">
                <a16:creationId xmlns:a16="http://schemas.microsoft.com/office/drawing/2014/main" id="{0FFF8176-240D-94A8-6114-62857B0123DF}"/>
              </a:ext>
            </a:extLst>
          </p:cNvPr>
          <p:cNvSpPr>
            <a:spLocks noGrp="1"/>
          </p:cNvSpPr>
          <p:nvPr>
            <p:ph idx="2"/>
          </p:nvPr>
        </p:nvSpPr>
        <p:spPr/>
        <p:txBody>
          <a:bodyPr/>
          <a:lstStyle/>
          <a:p>
            <a:r>
              <a:rPr lang="en-US" dirty="0"/>
              <a:t>Core topics in dealing with tabular data</a:t>
            </a:r>
          </a:p>
          <a:p>
            <a:pPr lvl="0"/>
            <a:r>
              <a:rPr lang="en-US" dirty="0"/>
              <a:t>Topics include: exploratory data analysis (EDA), data engineering, optimization, regularization, regression and tree-based models, and ensembling</a:t>
            </a:r>
          </a:p>
        </p:txBody>
      </p:sp>
      <p:pic>
        <p:nvPicPr>
          <p:cNvPr id="22" name="Picture 21">
            <a:extLst>
              <a:ext uri="{FF2B5EF4-FFF2-40B4-BE49-F238E27FC236}">
                <a16:creationId xmlns:a16="http://schemas.microsoft.com/office/drawing/2014/main" id="{7E49A820-29C3-4B15-9273-A8F72B12A36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84170" y="3787421"/>
            <a:ext cx="2393718" cy="2170821"/>
          </a:xfrm>
          <a:prstGeom prst="rect">
            <a:avLst/>
          </a:prstGeom>
        </p:spPr>
      </p:pic>
      <p:sp>
        <p:nvSpPr>
          <p:cNvPr id="3" name="TextBox 2">
            <a:extLst>
              <a:ext uri="{FF2B5EF4-FFF2-40B4-BE49-F238E27FC236}">
                <a16:creationId xmlns:a16="http://schemas.microsoft.com/office/drawing/2014/main" id="{BDFE604E-D24B-0D84-4C4D-F99994441E2D}"/>
              </a:ext>
            </a:extLst>
          </p:cNvPr>
          <p:cNvSpPr txBox="1"/>
          <p:nvPr/>
        </p:nvSpPr>
        <p:spPr>
          <a:xfrm>
            <a:off x="5069071" y="4334222"/>
            <a:ext cx="4238759" cy="1077218"/>
          </a:xfrm>
          <a:prstGeom prst="rect">
            <a:avLst/>
          </a:prstGeom>
          <a:noFill/>
        </p:spPr>
        <p:txBody>
          <a:bodyPr wrap="square" rtlCol="0">
            <a:spAutoFit/>
          </a:bodyPr>
          <a:lstStyle/>
          <a:p>
            <a:pPr algn="ctr"/>
            <a:r>
              <a:rPr lang="en-US" sz="3200" dirty="0">
                <a:solidFill>
                  <a:srgbClr val="232F3E"/>
                </a:solidFill>
              </a:rPr>
              <a:t>See you in the next module!</a:t>
            </a:r>
          </a:p>
        </p:txBody>
      </p:sp>
    </p:spTree>
    <p:custDataLst>
      <p:tags r:id="rId1"/>
    </p:custDataLst>
    <p:extLst>
      <p:ext uri="{BB962C8B-B14F-4D97-AF65-F5344CB8AC3E}">
        <p14:creationId xmlns:p14="http://schemas.microsoft.com/office/powerpoint/2010/main" val="2631965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D6CB7-B378-499C-87A2-C0C91449EE4D}"/>
              </a:ext>
            </a:extLst>
          </p:cNvPr>
          <p:cNvSpPr>
            <a:spLocks noGrp="1"/>
          </p:cNvSpPr>
          <p:nvPr>
            <p:ph type="sldNum" idx="97"/>
          </p:nvPr>
        </p:nvSpPr>
        <p:spPr/>
        <p:txBody>
          <a:bodyPr/>
          <a:lstStyle/>
          <a:p>
            <a:fld id="{86A8BF56-6CB3-514C-9A64-F39D95C9E25B}" type="slidenum">
              <a:rPr lang="en-US" smtClean="0"/>
              <a:pPr/>
              <a:t>18</a:t>
            </a:fld>
            <a:endParaRPr lang="en-US" dirty="0"/>
          </a:p>
        </p:txBody>
      </p:sp>
    </p:spTree>
    <p:custDataLst>
      <p:tags r:id="rId1"/>
    </p:custDataLst>
    <p:extLst>
      <p:ext uri="{BB962C8B-B14F-4D97-AF65-F5344CB8AC3E}">
        <p14:creationId xmlns:p14="http://schemas.microsoft.com/office/powerpoint/2010/main" val="198085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498EFD-1644-424E-B512-2E357F937062}"/>
              </a:ext>
            </a:extLst>
          </p:cNvPr>
          <p:cNvSpPr>
            <a:spLocks noGrp="1"/>
          </p:cNvSpPr>
          <p:nvPr>
            <p:ph type="sldNum" idx="97"/>
          </p:nvPr>
        </p:nvSpPr>
        <p:spPr/>
        <p:txBody>
          <a:bodyPr/>
          <a:lstStyle/>
          <a:p>
            <a:fld id="{86A8BF56-6CB3-514C-9A64-F39D95C9E25B}" type="slidenum">
              <a:rPr lang="en-US" smtClean="0"/>
              <a:pPr/>
              <a:t>2</a:t>
            </a:fld>
            <a:endParaRPr lang="en-US" dirty="0"/>
          </a:p>
        </p:txBody>
      </p:sp>
      <p:sp>
        <p:nvSpPr>
          <p:cNvPr id="2" name="Title 1">
            <a:extLst>
              <a:ext uri="{FF2B5EF4-FFF2-40B4-BE49-F238E27FC236}">
                <a16:creationId xmlns:a16="http://schemas.microsoft.com/office/drawing/2014/main" id="{3C3EF600-126B-961F-2078-65133C5C20C8}"/>
              </a:ext>
            </a:extLst>
          </p:cNvPr>
          <p:cNvSpPr>
            <a:spLocks noGrp="1"/>
          </p:cNvSpPr>
          <p:nvPr>
            <p:ph type="title" idx="1"/>
          </p:nvPr>
        </p:nvSpPr>
        <p:spPr/>
        <p:txBody>
          <a:bodyPr/>
          <a:lstStyle/>
          <a:p>
            <a:r>
              <a:rPr lang="en-US" dirty="0"/>
              <a:t>Today’s activities</a:t>
            </a:r>
          </a:p>
        </p:txBody>
      </p:sp>
      <p:sp>
        <p:nvSpPr>
          <p:cNvPr id="5" name="Content Placeholder 4">
            <a:extLst>
              <a:ext uri="{FF2B5EF4-FFF2-40B4-BE49-F238E27FC236}">
                <a16:creationId xmlns:a16="http://schemas.microsoft.com/office/drawing/2014/main" id="{4EB2717D-591E-455A-7846-FCB9D966D333}"/>
              </a:ext>
            </a:extLst>
          </p:cNvPr>
          <p:cNvSpPr>
            <a:spLocks noGrp="1"/>
          </p:cNvSpPr>
          <p:nvPr>
            <p:ph idx="2"/>
          </p:nvPr>
        </p:nvSpPr>
        <p:spPr/>
        <p:txBody>
          <a:bodyPr/>
          <a:lstStyle/>
          <a:p>
            <a:endParaRPr lang="en-US"/>
          </a:p>
        </p:txBody>
      </p:sp>
      <p:sp>
        <p:nvSpPr>
          <p:cNvPr id="4" name="Text Placeholder 3">
            <a:extLst>
              <a:ext uri="{FF2B5EF4-FFF2-40B4-BE49-F238E27FC236}">
                <a16:creationId xmlns:a16="http://schemas.microsoft.com/office/drawing/2014/main" id="{426F30B1-5C59-1BDF-5D0A-1A71D24ADC14}"/>
              </a:ext>
            </a:extLst>
          </p:cNvPr>
          <p:cNvSpPr>
            <a:spLocks noGrp="1"/>
          </p:cNvSpPr>
          <p:nvPr>
            <p:ph type="body" idx="3"/>
          </p:nvPr>
        </p:nvSpPr>
        <p:spPr/>
        <p:txBody>
          <a:bodyPr/>
          <a:lstStyle/>
          <a:p>
            <a:r>
              <a:rPr lang="en-US" dirty="0"/>
              <a:t>AutoML with AutoGluon</a:t>
            </a:r>
          </a:p>
          <a:p>
            <a:r>
              <a:rPr lang="en-US" dirty="0"/>
              <a:t>Module review</a:t>
            </a:r>
          </a:p>
        </p:txBody>
      </p:sp>
    </p:spTree>
    <p:custDataLst>
      <p:tags r:id="rId1"/>
    </p:custDataLst>
    <p:extLst>
      <p:ext uri="{BB962C8B-B14F-4D97-AF65-F5344CB8AC3E}">
        <p14:creationId xmlns:p14="http://schemas.microsoft.com/office/powerpoint/2010/main" val="321637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5F7CC6-ED28-4E6A-960C-8C838132F9C3}"/>
              </a:ext>
            </a:extLst>
          </p:cNvPr>
          <p:cNvSpPr>
            <a:spLocks noGrp="1"/>
          </p:cNvSpPr>
          <p:nvPr>
            <p:ph type="sldNum" idx="97"/>
          </p:nvPr>
        </p:nvSpPr>
        <p:spPr/>
        <p:txBody>
          <a:bodyPr/>
          <a:lstStyle/>
          <a:p>
            <a:fld id="{86A8BF56-6CB3-514C-9A64-F39D95C9E25B}" type="slidenum">
              <a:rPr lang="en-US" smtClean="0"/>
              <a:pPr/>
              <a:t>3</a:t>
            </a:fld>
            <a:endParaRPr lang="en-US" dirty="0"/>
          </a:p>
        </p:txBody>
      </p:sp>
      <p:sp>
        <p:nvSpPr>
          <p:cNvPr id="2" name="Title 1">
            <a:extLst>
              <a:ext uri="{FF2B5EF4-FFF2-40B4-BE49-F238E27FC236}">
                <a16:creationId xmlns:a16="http://schemas.microsoft.com/office/drawing/2014/main" id="{3FDFA00D-89E3-E74F-87AA-BAC57C7D482C}"/>
              </a:ext>
            </a:extLst>
          </p:cNvPr>
          <p:cNvSpPr>
            <a:spLocks noGrp="1"/>
          </p:cNvSpPr>
          <p:nvPr>
            <p:ph type="title" idx="1"/>
          </p:nvPr>
        </p:nvSpPr>
        <p:spPr/>
        <p:txBody>
          <a:bodyPr/>
          <a:lstStyle/>
          <a:p>
            <a:r>
              <a:rPr lang="en-US" dirty="0"/>
              <a:t>AutoML with AutoGluon</a:t>
            </a:r>
          </a:p>
        </p:txBody>
      </p:sp>
      <p:sp>
        <p:nvSpPr>
          <p:cNvPr id="3" name="Text Placeholder 2">
            <a:extLst>
              <a:ext uri="{FF2B5EF4-FFF2-40B4-BE49-F238E27FC236}">
                <a16:creationId xmlns:a16="http://schemas.microsoft.com/office/drawing/2014/main" id="{A0EFEA57-5ACF-83E6-917A-848A9CBDFB7B}"/>
              </a:ext>
            </a:extLst>
          </p:cNvPr>
          <p:cNvSpPr>
            <a:spLocks noGrp="1"/>
          </p:cNvSpPr>
          <p:nvPr>
            <p:ph type="body" idx="2"/>
          </p:nvPr>
        </p:nvSpPr>
        <p:spPr/>
        <p:txBody>
          <a:bodyPr/>
          <a:lstStyle/>
          <a:p>
            <a:endParaRPr lang="en-US"/>
          </a:p>
        </p:txBody>
      </p:sp>
    </p:spTree>
    <p:custDataLst>
      <p:tags r:id="rId1"/>
    </p:custDataLst>
    <p:extLst>
      <p:ext uri="{BB962C8B-B14F-4D97-AF65-F5344CB8AC3E}">
        <p14:creationId xmlns:p14="http://schemas.microsoft.com/office/powerpoint/2010/main" val="297008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6FCA07-453D-4BB3-BDCB-354EEF99EF60}"/>
              </a:ext>
            </a:extLst>
          </p:cNvPr>
          <p:cNvSpPr>
            <a:spLocks noGrp="1"/>
          </p:cNvSpPr>
          <p:nvPr>
            <p:ph type="sldNum" idx="97"/>
          </p:nvPr>
        </p:nvSpPr>
        <p:spPr/>
        <p:txBody>
          <a:bodyPr/>
          <a:lstStyle/>
          <a:p>
            <a:fld id="{86A8BF56-6CB3-514C-9A64-F39D95C9E25B}" type="slidenum">
              <a:rPr lang="en-US" smtClean="0"/>
              <a:pPr/>
              <a:t>4</a:t>
            </a:fld>
            <a:endParaRPr lang="en-US" dirty="0"/>
          </a:p>
        </p:txBody>
      </p:sp>
      <p:sp>
        <p:nvSpPr>
          <p:cNvPr id="9" name="Title 8">
            <a:extLst>
              <a:ext uri="{FF2B5EF4-FFF2-40B4-BE49-F238E27FC236}">
                <a16:creationId xmlns:a16="http://schemas.microsoft.com/office/drawing/2014/main" id="{D2380EFE-423F-C548-987F-E8B6DAA94B19}"/>
              </a:ext>
            </a:extLst>
          </p:cNvPr>
          <p:cNvSpPr>
            <a:spLocks noGrp="1"/>
          </p:cNvSpPr>
          <p:nvPr>
            <p:ph type="title" idx="1"/>
          </p:nvPr>
        </p:nvSpPr>
        <p:spPr/>
        <p:txBody>
          <a:bodyPr>
            <a:normAutofit fontScale="90000"/>
          </a:bodyPr>
          <a:lstStyle/>
          <a:p>
            <a:r>
              <a:rPr lang="en-US" dirty="0"/>
              <a:t>What is AutoML?</a:t>
            </a:r>
          </a:p>
        </p:txBody>
      </p:sp>
      <p:sp>
        <p:nvSpPr>
          <p:cNvPr id="5" name="Content Placeholder 4">
            <a:extLst>
              <a:ext uri="{FF2B5EF4-FFF2-40B4-BE49-F238E27FC236}">
                <a16:creationId xmlns:a16="http://schemas.microsoft.com/office/drawing/2014/main" id="{A452E508-3B26-E1A7-8EB3-0FC697FE5F07}"/>
              </a:ext>
            </a:extLst>
          </p:cNvPr>
          <p:cNvSpPr>
            <a:spLocks noGrp="1"/>
          </p:cNvSpPr>
          <p:nvPr>
            <p:ph idx="2"/>
          </p:nvPr>
        </p:nvSpPr>
        <p:spPr/>
        <p:txBody>
          <a:bodyPr/>
          <a:lstStyle/>
          <a:p>
            <a:r>
              <a:rPr lang="en-US" dirty="0"/>
              <a:t>Codifies the best ML practices for data preparation, algorithm selection, and model training (including model tuning)</a:t>
            </a:r>
          </a:p>
          <a:p>
            <a:r>
              <a:rPr lang="en-US" dirty="0"/>
              <a:t>Automatically does the following tasks:</a:t>
            </a:r>
          </a:p>
          <a:p>
            <a:pPr lvl="1"/>
            <a:r>
              <a:rPr lang="en-US" dirty="0"/>
              <a:t>Preprocesses data according to its type</a:t>
            </a:r>
          </a:p>
          <a:p>
            <a:pPr lvl="1"/>
            <a:r>
              <a:rPr lang="en-US" dirty="0"/>
              <a:t>Splits data into train, test, and validation sets</a:t>
            </a:r>
          </a:p>
          <a:p>
            <a:pPr lvl="1"/>
            <a:r>
              <a:rPr lang="en-US" dirty="0"/>
              <a:t>Finds the best performing models and combinations of models</a:t>
            </a:r>
          </a:p>
          <a:p>
            <a:pPr lvl="1"/>
            <a:r>
              <a:rPr lang="en-US" dirty="0"/>
              <a:t>Finds the best model parameters</a:t>
            </a:r>
          </a:p>
        </p:txBody>
      </p:sp>
    </p:spTree>
    <p:custDataLst>
      <p:tags r:id="rId1"/>
    </p:custDataLst>
    <p:extLst>
      <p:ext uri="{BB962C8B-B14F-4D97-AF65-F5344CB8AC3E}">
        <p14:creationId xmlns:p14="http://schemas.microsoft.com/office/powerpoint/2010/main" val="278459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D767272-0849-47D7-AECF-1F9FC9066038}"/>
              </a:ext>
            </a:extLst>
          </p:cNvPr>
          <p:cNvSpPr>
            <a:spLocks noGrp="1"/>
          </p:cNvSpPr>
          <p:nvPr>
            <p:ph type="sldNum" idx="97"/>
          </p:nvPr>
        </p:nvSpPr>
        <p:spPr/>
        <p:txBody>
          <a:bodyPr/>
          <a:lstStyle/>
          <a:p>
            <a:fld id="{4037B1B0-0345-4E15-985A-6BECCDBE474F}" type="slidenum">
              <a:rPr lang="en-US" smtClean="0"/>
              <a:pPr/>
              <a:t>5</a:t>
            </a:fld>
            <a:endParaRPr lang="en-US" dirty="0"/>
          </a:p>
        </p:txBody>
      </p:sp>
      <p:sp>
        <p:nvSpPr>
          <p:cNvPr id="2" name="Title 1">
            <a:extLst>
              <a:ext uri="{FF2B5EF4-FFF2-40B4-BE49-F238E27FC236}">
                <a16:creationId xmlns:a16="http://schemas.microsoft.com/office/drawing/2014/main" id="{8760A0BC-7CCA-F834-D354-AC62051515FE}"/>
              </a:ext>
            </a:extLst>
          </p:cNvPr>
          <p:cNvSpPr>
            <a:spLocks noGrp="1"/>
          </p:cNvSpPr>
          <p:nvPr>
            <p:ph type="title" idx="1"/>
          </p:nvPr>
        </p:nvSpPr>
        <p:spPr/>
        <p:txBody>
          <a:bodyPr>
            <a:normAutofit fontScale="90000"/>
          </a:bodyPr>
          <a:lstStyle/>
          <a:p>
            <a:r>
              <a:rPr lang="en-US" dirty="0">
                <a:latin typeface="Amazon Ember Display Heavy" panose="020F0803020204020204" pitchFamily="34" charset="0"/>
                <a:ea typeface="Amazon Ember Display Heavy" panose="020F0803020204020204" pitchFamily="34" charset="0"/>
                <a:cs typeface="Amazon Ember Display Heavy" panose="020F0803020204020204" pitchFamily="34" charset="0"/>
              </a:rPr>
              <a:t>AutoGluon design principles</a:t>
            </a:r>
          </a:p>
        </p:txBody>
      </p:sp>
      <p:sp>
        <p:nvSpPr>
          <p:cNvPr id="4" name="Content Placeholder 3">
            <a:extLst>
              <a:ext uri="{FF2B5EF4-FFF2-40B4-BE49-F238E27FC236}">
                <a16:creationId xmlns:a16="http://schemas.microsoft.com/office/drawing/2014/main" id="{0103DF19-7694-E97A-E47C-13892289278B}"/>
              </a:ext>
            </a:extLst>
          </p:cNvPr>
          <p:cNvSpPr>
            <a:spLocks noGrp="1"/>
          </p:cNvSpPr>
          <p:nvPr>
            <p:ph idx="2"/>
          </p:nvPr>
        </p:nvSpPr>
        <p:spPr/>
        <p:txBody>
          <a:bodyPr/>
          <a:lstStyle/>
          <a:p>
            <a:endParaRPr lang="en-US"/>
          </a:p>
        </p:txBody>
      </p:sp>
      <p:sp>
        <p:nvSpPr>
          <p:cNvPr id="9" name="Content Placeholder 2">
            <a:extLst>
              <a:ext uri="{FF2B5EF4-FFF2-40B4-BE49-F238E27FC236}">
                <a16:creationId xmlns:a16="http://schemas.microsoft.com/office/drawing/2014/main" id="{836789F0-5948-4B04-9D98-408AD1301CD3}"/>
              </a:ext>
            </a:extLst>
          </p:cNvPr>
          <p:cNvSpPr txBox="1">
            <a:spLocks/>
          </p:cNvSpPr>
          <p:nvPr/>
        </p:nvSpPr>
        <p:spPr>
          <a:xfrm>
            <a:off x="365760" y="1520099"/>
            <a:ext cx="3429000" cy="3744615"/>
          </a:xfrm>
          <a:prstGeom prst="rect">
            <a:avLst/>
          </a:prstGeom>
        </p:spPr>
        <p:txBody>
          <a:bodyPr>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Aft>
                <a:spcPts val="600"/>
              </a:spcAft>
              <a:buFont typeface="Amazon Ember Display"/>
              <a:buNone/>
            </a:pPr>
            <a:r>
              <a:rPr lang="en-US" altLang="en-US"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Simplicity:</a:t>
            </a:r>
          </a:p>
          <a:p>
            <a:pPr marL="0" indent="0">
              <a:lnSpc>
                <a:spcPct val="100000"/>
              </a:lnSpc>
              <a:spcAft>
                <a:spcPts val="600"/>
              </a:spcAft>
              <a:buFont typeface="Amazon Ember Display"/>
              <a:buNone/>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Users can train a model on the raw data directly without knowing the details about the data and ML models.</a:t>
            </a:r>
          </a:p>
        </p:txBody>
      </p:sp>
      <p:sp>
        <p:nvSpPr>
          <p:cNvPr id="10" name="Content Placeholder 3">
            <a:extLst>
              <a:ext uri="{FF2B5EF4-FFF2-40B4-BE49-F238E27FC236}">
                <a16:creationId xmlns:a16="http://schemas.microsoft.com/office/drawing/2014/main" id="{E8222D24-0289-49C8-AF04-B378A0D288B1}"/>
              </a:ext>
            </a:extLst>
          </p:cNvPr>
          <p:cNvSpPr txBox="1">
            <a:spLocks/>
          </p:cNvSpPr>
          <p:nvPr/>
        </p:nvSpPr>
        <p:spPr>
          <a:xfrm>
            <a:off x="4381500" y="1520099"/>
            <a:ext cx="3429000" cy="4175502"/>
          </a:xfrm>
          <a:prstGeom prst="rect">
            <a:avLst/>
          </a:prstGeom>
        </p:spPr>
        <p:txBody>
          <a:bodyPr>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Aft>
                <a:spcPts val="600"/>
              </a:spcAft>
              <a:buFont typeface="Amazon Ember Display"/>
              <a:buNone/>
            </a:pPr>
            <a:r>
              <a:rPr lang="en-US" altLang="en-US"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Robustness:</a:t>
            </a:r>
          </a:p>
          <a:p>
            <a:pPr marL="0" indent="0">
              <a:lnSpc>
                <a:spcPct val="100000"/>
              </a:lnSpc>
              <a:spcAft>
                <a:spcPts val="600"/>
              </a:spcAft>
              <a:buFont typeface="Amazon Ember Display"/>
              <a:buNone/>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It works with a variety of types of datasets and ensures that training succeeds even when some individual ML models fail.</a:t>
            </a:r>
          </a:p>
        </p:txBody>
      </p:sp>
      <p:sp>
        <p:nvSpPr>
          <p:cNvPr id="11" name="Content Placeholder 3">
            <a:extLst>
              <a:ext uri="{FF2B5EF4-FFF2-40B4-BE49-F238E27FC236}">
                <a16:creationId xmlns:a16="http://schemas.microsoft.com/office/drawing/2014/main" id="{AD7E6F0D-31C6-4E7C-A5AF-6DADF8306906}"/>
              </a:ext>
            </a:extLst>
          </p:cNvPr>
          <p:cNvSpPr txBox="1">
            <a:spLocks/>
          </p:cNvSpPr>
          <p:nvPr/>
        </p:nvSpPr>
        <p:spPr>
          <a:xfrm>
            <a:off x="8397240" y="1520099"/>
            <a:ext cx="3429000" cy="2451953"/>
          </a:xfrm>
          <a:prstGeom prst="rect">
            <a:avLst/>
          </a:prstGeom>
        </p:spPr>
        <p:txBody>
          <a:bodyPr vert="horz" lIns="91440" tIns="45720" rIns="91440" bIns="45720" rtlCol="0">
            <a:spAutoFit/>
          </a:bodyPr>
          <a:lstStyle>
            <a:lvl1pPr marL="228600" indent="-228600" algn="l" defTabSz="914400" rtl="0" eaLnBrk="1" latinLnBrk="0" hangingPunct="1">
              <a:lnSpc>
                <a:spcPct val="100000"/>
              </a:lnSpc>
              <a:spcBef>
                <a:spcPts val="1000"/>
              </a:spcBef>
              <a:spcAft>
                <a:spcPts val="600"/>
              </a:spcAft>
              <a:buFont typeface="Amazon Ember Display"/>
              <a:buChar char="•"/>
              <a:defRPr lang="en-US" sz="2800" kern="1200">
                <a:solidFill>
                  <a:srgbClr val="232F3E"/>
                </a:solidFill>
                <a:latin typeface="Amazon Ember display"/>
              </a:defRPr>
            </a:lvl1pPr>
            <a:lvl2pPr marL="461963" indent="-228600" algn="l" defTabSz="914400" rtl="0" eaLnBrk="1" latinLnBrk="0" hangingPunct="1">
              <a:lnSpc>
                <a:spcPct val="100000"/>
              </a:lnSpc>
              <a:spcBef>
                <a:spcPts val="500"/>
              </a:spcBef>
              <a:spcAft>
                <a:spcPts val="600"/>
              </a:spcAft>
              <a:buFont typeface="Amazon Ember Display"/>
              <a:buChar char="•"/>
              <a:defRPr lang="en-US" sz="2400" kern="1200">
                <a:solidFill>
                  <a:srgbClr val="232F3E"/>
                </a:solidFill>
                <a:latin typeface="Amazon Ember display"/>
              </a:defRPr>
            </a:lvl2pPr>
            <a:lvl3pPr marL="684213" indent="-228600" algn="l" defTabSz="914400" rtl="0" eaLnBrk="1" latinLnBrk="0" hangingPunct="1">
              <a:lnSpc>
                <a:spcPct val="100000"/>
              </a:lnSpc>
              <a:spcBef>
                <a:spcPts val="500"/>
              </a:spcBef>
              <a:spcAft>
                <a:spcPts val="600"/>
              </a:spcAft>
              <a:buFont typeface="Amazon Ember Display"/>
              <a:buChar char="•"/>
              <a:defRPr lang="en-US" sz="2000" kern="1200">
                <a:solidFill>
                  <a:srgbClr val="232F3E"/>
                </a:solidFill>
                <a:latin typeface="Amazon Ember display"/>
              </a:defRPr>
            </a:lvl3pPr>
            <a:lvl4pPr marL="914400"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4pPr>
            <a:lvl5pPr marL="1144588" indent="-228600" algn="l" defTabSz="914400" rtl="0" eaLnBrk="1" latinLnBrk="0" hangingPunct="1">
              <a:lnSpc>
                <a:spcPct val="100000"/>
              </a:lnSpc>
              <a:spcBef>
                <a:spcPts val="500"/>
              </a:spcBef>
              <a:spcAft>
                <a:spcPts val="600"/>
              </a:spcAft>
              <a:buFont typeface="Amazon Ember Display"/>
              <a:buChar char="•"/>
              <a:defRPr lang="en-US" sz="1800" kern="120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buNone/>
            </a:pPr>
            <a:r>
              <a:rPr lang="en-US" altLang="en-US" b="1" dirty="0">
                <a:solidFill>
                  <a:schemeClr val="accent6"/>
                </a:solidFill>
                <a:latin typeface="Amazon Ember Display" panose="020F0603020204020204" pitchFamily="34" charset="0"/>
                <a:ea typeface="Amazon Ember Display" panose="020F0603020204020204" pitchFamily="34" charset="0"/>
                <a:cs typeface="Amazon Ember Display" panose="020F0603020204020204" pitchFamily="34" charset="0"/>
              </a:rPr>
              <a:t>Predictive timing:</a:t>
            </a:r>
          </a:p>
          <a:p>
            <a:pPr marL="0" indent="0">
              <a:buNone/>
            </a:pPr>
            <a:r>
              <a:rPr lang="en-US" dirty="0">
                <a:latin typeface="Amazon Ember Display" panose="020F0603020204020204" pitchFamily="34" charset="0"/>
                <a:ea typeface="Amazon Ember Display" panose="020F0603020204020204" pitchFamily="34" charset="0"/>
                <a:cs typeface="Amazon Ember Display" panose="020F0603020204020204" pitchFamily="34" charset="0"/>
              </a:rPr>
              <a:t>It returns the results within the time budget that the user specifies.</a:t>
            </a:r>
          </a:p>
        </p:txBody>
      </p:sp>
    </p:spTree>
    <p:custDataLst>
      <p:tags r:id="rId1"/>
    </p:custDataLst>
    <p:extLst>
      <p:ext uri="{BB962C8B-B14F-4D97-AF65-F5344CB8AC3E}">
        <p14:creationId xmlns:p14="http://schemas.microsoft.com/office/powerpoint/2010/main" val="191081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1FF7C1-85F4-4EEF-ACCF-2D6480DABAF5}"/>
              </a:ext>
            </a:extLst>
          </p:cNvPr>
          <p:cNvSpPr>
            <a:spLocks noGrp="1"/>
          </p:cNvSpPr>
          <p:nvPr>
            <p:ph type="sldNum" idx="97"/>
          </p:nvPr>
        </p:nvSpPr>
        <p:spPr/>
        <p:txBody>
          <a:bodyPr/>
          <a:lstStyle/>
          <a:p>
            <a:fld id="{4037B1B0-0345-4E15-985A-6BECCDBE474F}" type="slidenum">
              <a:rPr lang="en-US" smtClean="0"/>
              <a:pPr/>
              <a:t>6</a:t>
            </a:fld>
            <a:endParaRPr lang="en-US" dirty="0"/>
          </a:p>
        </p:txBody>
      </p:sp>
      <p:sp>
        <p:nvSpPr>
          <p:cNvPr id="4" name="Title 3">
            <a:extLst>
              <a:ext uri="{FF2B5EF4-FFF2-40B4-BE49-F238E27FC236}">
                <a16:creationId xmlns:a16="http://schemas.microsoft.com/office/drawing/2014/main" id="{341A5B18-32DE-FA0F-9072-633A0C49F616}"/>
              </a:ext>
            </a:extLst>
          </p:cNvPr>
          <p:cNvSpPr>
            <a:spLocks noGrp="1"/>
          </p:cNvSpPr>
          <p:nvPr>
            <p:ph type="title" idx="1"/>
          </p:nvPr>
        </p:nvSpPr>
        <p:spPr/>
        <p:txBody>
          <a:bodyPr>
            <a:normAutofit fontScale="90000"/>
          </a:bodyPr>
          <a:lstStyle/>
          <a:p>
            <a:r>
              <a:rPr lang="en-US" dirty="0"/>
              <a:t>Can AutoGluon beat data scientists?</a:t>
            </a:r>
          </a:p>
        </p:txBody>
      </p:sp>
      <p:sp>
        <p:nvSpPr>
          <p:cNvPr id="5" name="Content Placeholder 4">
            <a:extLst>
              <a:ext uri="{FF2B5EF4-FFF2-40B4-BE49-F238E27FC236}">
                <a16:creationId xmlns:a16="http://schemas.microsoft.com/office/drawing/2014/main" id="{99D81BAE-172F-E077-D0F2-DE11C59F9406}"/>
              </a:ext>
            </a:extLst>
          </p:cNvPr>
          <p:cNvSpPr>
            <a:spLocks noGrp="1"/>
          </p:cNvSpPr>
          <p:nvPr>
            <p:ph idx="2"/>
          </p:nvPr>
        </p:nvSpPr>
        <p:spPr/>
        <p:txBody>
          <a:bodyPr/>
          <a:lstStyle/>
          <a:p>
            <a:pPr marL="0" indent="0">
              <a:buNone/>
            </a:pPr>
            <a:r>
              <a:rPr lang="en-US" dirty="0"/>
              <a:t>With just 24 hours of training time, AutoGluon outperformed 99.3 percent of data scientists who participated in Kaggle competitions.</a:t>
            </a:r>
          </a:p>
        </p:txBody>
      </p:sp>
    </p:spTree>
    <p:custDataLst>
      <p:tags r:id="rId1"/>
    </p:custDataLst>
    <p:extLst>
      <p:ext uri="{BB962C8B-B14F-4D97-AF65-F5344CB8AC3E}">
        <p14:creationId xmlns:p14="http://schemas.microsoft.com/office/powerpoint/2010/main" val="295762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9127E1-DF72-4059-91D2-E18D2A41CCB3}"/>
              </a:ext>
            </a:extLst>
          </p:cNvPr>
          <p:cNvSpPr>
            <a:spLocks noGrp="1"/>
          </p:cNvSpPr>
          <p:nvPr>
            <p:ph type="sldNum" idx="97"/>
          </p:nvPr>
        </p:nvSpPr>
        <p:spPr/>
        <p:txBody>
          <a:bodyPr/>
          <a:lstStyle/>
          <a:p>
            <a:fld id="{4037B1B0-0345-4E15-985A-6BECCDBE474F}" type="slidenum">
              <a:rPr lang="en-US" smtClean="0"/>
              <a:pPr/>
              <a:t>7</a:t>
            </a:fld>
            <a:endParaRPr lang="en-US" dirty="0"/>
          </a:p>
        </p:txBody>
      </p:sp>
      <p:sp>
        <p:nvSpPr>
          <p:cNvPr id="4" name="Title 3">
            <a:extLst>
              <a:ext uri="{FF2B5EF4-FFF2-40B4-BE49-F238E27FC236}">
                <a16:creationId xmlns:a16="http://schemas.microsoft.com/office/drawing/2014/main" id="{341A5B18-32DE-FA0F-9072-633A0C49F616}"/>
              </a:ext>
            </a:extLst>
          </p:cNvPr>
          <p:cNvSpPr>
            <a:spLocks noGrp="1"/>
          </p:cNvSpPr>
          <p:nvPr>
            <p:ph type="title" idx="1"/>
          </p:nvPr>
        </p:nvSpPr>
        <p:spPr/>
        <p:txBody>
          <a:bodyPr>
            <a:noAutofit/>
          </a:bodyPr>
          <a:lstStyle/>
          <a:p>
            <a:r>
              <a:rPr lang="en-US" sz="3600" dirty="0"/>
              <a:t>Can AutoGluon beat other AutoML frameworks?</a:t>
            </a:r>
          </a:p>
        </p:txBody>
      </p:sp>
      <p:sp>
        <p:nvSpPr>
          <p:cNvPr id="5" name="Content Placeholder 4">
            <a:extLst>
              <a:ext uri="{FF2B5EF4-FFF2-40B4-BE49-F238E27FC236}">
                <a16:creationId xmlns:a16="http://schemas.microsoft.com/office/drawing/2014/main" id="{99D81BAE-172F-E077-D0F2-DE11C59F9406}"/>
              </a:ext>
            </a:extLst>
          </p:cNvPr>
          <p:cNvSpPr>
            <a:spLocks noGrp="1"/>
          </p:cNvSpPr>
          <p:nvPr>
            <p:ph idx="2"/>
          </p:nvPr>
        </p:nvSpPr>
        <p:spPr/>
        <p:txBody>
          <a:bodyPr/>
          <a:lstStyle/>
          <a:p>
            <a:pPr marL="0" indent="0">
              <a:buNone/>
            </a:pPr>
            <a:r>
              <a:rPr lang="en-US" dirty="0"/>
              <a:t>AutoGluon also achieves the highest raw accuracy among AutoML frameworks when directly predicting class labels rather than probabilities.</a:t>
            </a:r>
          </a:p>
        </p:txBody>
      </p:sp>
      <p:pic>
        <p:nvPicPr>
          <p:cNvPr id="6" name="Picture 5">
            <a:extLst>
              <a:ext uri="{FF2B5EF4-FFF2-40B4-BE49-F238E27FC236}">
                <a16:creationId xmlns:a16="http://schemas.microsoft.com/office/drawing/2014/main" id="{59C91D82-81E5-A60C-DD4F-C0D777F3F7F3}"/>
              </a:ext>
            </a:extLst>
          </p:cNvPr>
          <p:cNvPicPr>
            <a:picLocks noChangeAspect="1"/>
          </p:cNvPicPr>
          <p:nvPr/>
        </p:nvPicPr>
        <p:blipFill>
          <a:blip r:embed="rId4"/>
          <a:stretch>
            <a:fillRect/>
          </a:stretch>
        </p:blipFill>
        <p:spPr>
          <a:xfrm>
            <a:off x="3710947" y="2242874"/>
            <a:ext cx="4770106" cy="4054590"/>
          </a:xfrm>
          <a:prstGeom prst="rect">
            <a:avLst/>
          </a:prstGeom>
          <a:ln w="15875">
            <a:noFill/>
          </a:ln>
          <a:effectLst/>
        </p:spPr>
      </p:pic>
    </p:spTree>
    <p:custDataLst>
      <p:tags r:id="rId1"/>
    </p:custDataLst>
    <p:extLst>
      <p:ext uri="{BB962C8B-B14F-4D97-AF65-F5344CB8AC3E}">
        <p14:creationId xmlns:p14="http://schemas.microsoft.com/office/powerpoint/2010/main" val="4250232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F52834-4611-4236-9A72-1741A417AF25}"/>
              </a:ext>
            </a:extLst>
          </p:cNvPr>
          <p:cNvSpPr>
            <a:spLocks noGrp="1"/>
          </p:cNvSpPr>
          <p:nvPr>
            <p:ph type="sldNum" idx="97"/>
          </p:nvPr>
        </p:nvSpPr>
        <p:spPr/>
        <p:txBody>
          <a:bodyPr/>
          <a:lstStyle/>
          <a:p>
            <a:fld id="{86A8BF56-6CB3-514C-9A64-F39D95C9E25B}" type="slidenum">
              <a:rPr lang="en-US" smtClean="0"/>
              <a:pPr/>
              <a:t>8</a:t>
            </a:fld>
            <a:endParaRPr lang="en-US" dirty="0"/>
          </a:p>
        </p:txBody>
      </p:sp>
      <p:sp>
        <p:nvSpPr>
          <p:cNvPr id="3" name="Title 2">
            <a:extLst>
              <a:ext uri="{FF2B5EF4-FFF2-40B4-BE49-F238E27FC236}">
                <a16:creationId xmlns:a16="http://schemas.microsoft.com/office/drawing/2014/main" id="{FF87F10E-69A9-186A-9B36-62D5DA70CEC2}"/>
              </a:ext>
            </a:extLst>
          </p:cNvPr>
          <p:cNvSpPr>
            <a:spLocks noGrp="1"/>
          </p:cNvSpPr>
          <p:nvPr>
            <p:ph type="title" idx="1"/>
          </p:nvPr>
        </p:nvSpPr>
        <p:spPr/>
        <p:txBody>
          <a:bodyPr/>
          <a:lstStyle/>
          <a:p>
            <a:r>
              <a:rPr lang="en-US" dirty="0"/>
              <a:t>Coding with AutoGluon</a:t>
            </a:r>
          </a:p>
        </p:txBody>
      </p:sp>
      <p:sp>
        <p:nvSpPr>
          <p:cNvPr id="4" name="Content Placeholder 3">
            <a:extLst>
              <a:ext uri="{FF2B5EF4-FFF2-40B4-BE49-F238E27FC236}">
                <a16:creationId xmlns:a16="http://schemas.microsoft.com/office/drawing/2014/main" id="{AD4B6E56-F465-709A-32A9-A984E561C8F9}"/>
              </a:ext>
            </a:extLst>
          </p:cNvPr>
          <p:cNvSpPr>
            <a:spLocks noGrp="1"/>
          </p:cNvSpPr>
          <p:nvPr>
            <p:ph idx="2"/>
          </p:nvPr>
        </p:nvSpPr>
        <p:spPr/>
        <p:txBody>
          <a:bodyPr/>
          <a:lstStyle/>
          <a:p>
            <a:endParaRPr lang="en-US"/>
          </a:p>
        </p:txBody>
      </p:sp>
      <p:sp>
        <p:nvSpPr>
          <p:cNvPr id="5" name="Text Placeholder 4">
            <a:extLst>
              <a:ext uri="{FF2B5EF4-FFF2-40B4-BE49-F238E27FC236}">
                <a16:creationId xmlns:a16="http://schemas.microsoft.com/office/drawing/2014/main" id="{364F9068-D43C-2256-F90B-8698B519AFF6}"/>
              </a:ext>
            </a:extLst>
          </p:cNvPr>
          <p:cNvSpPr>
            <a:spLocks noGrp="1"/>
          </p:cNvSpPr>
          <p:nvPr>
            <p:ph type="body" idx="3"/>
          </p:nvPr>
        </p:nvSpPr>
        <p:spPr/>
        <p:txBody>
          <a:bodyPr/>
          <a:lstStyle/>
          <a:p>
            <a:r>
              <a:rPr lang="en-US" dirty="0"/>
              <a:t>Only three lines of code to train and apply a model with tabular data (for example, book price prediction)</a:t>
            </a:r>
          </a:p>
          <a:p>
            <a:r>
              <a:rPr lang="en-US" dirty="0"/>
              <a:t>AutoGluon on GitHub: </a:t>
            </a:r>
            <a:r>
              <a:rPr lang="en-US" dirty="0">
                <a:hlinkClick r:id="rId4"/>
              </a:rPr>
              <a:t>https://github.com/awslabs/autogluon</a:t>
            </a:r>
            <a:endParaRPr lang="en-US" dirty="0"/>
          </a:p>
          <a:p>
            <a:r>
              <a:rPr lang="en-US" dirty="0"/>
              <a:t>AutoGluon documentation: </a:t>
            </a:r>
            <a:r>
              <a:rPr lang="en-US" dirty="0">
                <a:hlinkClick r:id="rId5"/>
              </a:rPr>
              <a:t>https://auto.gluon.ai/stable/index.html</a:t>
            </a:r>
            <a:endParaRPr lang="en-US" dirty="0"/>
          </a:p>
        </p:txBody>
      </p:sp>
    </p:spTree>
    <p:custDataLst>
      <p:tags r:id="rId1"/>
    </p:custDataLst>
    <p:extLst>
      <p:ext uri="{BB962C8B-B14F-4D97-AF65-F5344CB8AC3E}">
        <p14:creationId xmlns:p14="http://schemas.microsoft.com/office/powerpoint/2010/main" val="92945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1F791-125E-4C60-B0A6-B8C08C675B16}"/>
              </a:ext>
            </a:extLst>
          </p:cNvPr>
          <p:cNvSpPr>
            <a:spLocks noGrp="1"/>
          </p:cNvSpPr>
          <p:nvPr>
            <p:ph type="sldNum" idx="97"/>
          </p:nvPr>
        </p:nvSpPr>
        <p:spPr/>
        <p:txBody>
          <a:bodyPr/>
          <a:lstStyle/>
          <a:p>
            <a:fld id="{86A8BF56-6CB3-514C-9A64-F39D95C9E25B}" type="slidenum">
              <a:rPr lang="en-US" smtClean="0"/>
              <a:t>9</a:t>
            </a:fld>
            <a:endParaRPr lang="en-US" dirty="0"/>
          </a:p>
        </p:txBody>
      </p:sp>
      <p:sp>
        <p:nvSpPr>
          <p:cNvPr id="2" name="Title 1">
            <a:extLst>
              <a:ext uri="{FF2B5EF4-FFF2-40B4-BE49-F238E27FC236}">
                <a16:creationId xmlns:a16="http://schemas.microsoft.com/office/drawing/2014/main" id="{AB86CB91-7475-F627-CAFE-69FA6CC5D573}"/>
              </a:ext>
            </a:extLst>
          </p:cNvPr>
          <p:cNvSpPr>
            <a:spLocks noGrp="1"/>
          </p:cNvSpPr>
          <p:nvPr>
            <p:ph type="title" idx="1"/>
          </p:nvPr>
        </p:nvSpPr>
        <p:spPr/>
        <p:txBody>
          <a:bodyPr>
            <a:normAutofit fontScale="90000"/>
          </a:bodyPr>
          <a:lstStyle/>
          <a:p>
            <a:r>
              <a:rPr lang="en-US" dirty="0"/>
              <a:t>Installing AutoGluon</a:t>
            </a:r>
          </a:p>
        </p:txBody>
      </p:sp>
      <p:sp>
        <p:nvSpPr>
          <p:cNvPr id="4" name="Content Placeholder 3">
            <a:extLst>
              <a:ext uri="{FF2B5EF4-FFF2-40B4-BE49-F238E27FC236}">
                <a16:creationId xmlns:a16="http://schemas.microsoft.com/office/drawing/2014/main" id="{31598020-B7D0-003D-8ED3-896846181032}"/>
              </a:ext>
            </a:extLst>
          </p:cNvPr>
          <p:cNvSpPr>
            <a:spLocks noGrp="1"/>
          </p:cNvSpPr>
          <p:nvPr>
            <p:ph idx="2"/>
          </p:nvPr>
        </p:nvSpPr>
        <p:spPr/>
        <p:txBody>
          <a:bodyPr/>
          <a:lstStyle/>
          <a:p>
            <a:endParaRPr lang="en-US" dirty="0"/>
          </a:p>
        </p:txBody>
      </p:sp>
      <p:sp>
        <p:nvSpPr>
          <p:cNvPr id="9" name="Text Placeholder 3">
            <a:extLst>
              <a:ext uri="{FF2B5EF4-FFF2-40B4-BE49-F238E27FC236}">
                <a16:creationId xmlns:a16="http://schemas.microsoft.com/office/drawing/2014/main" id="{054DCAA5-6862-499A-8B10-F44B766022CA}"/>
              </a:ext>
            </a:extLst>
          </p:cNvPr>
          <p:cNvSpPr txBox="1">
            <a:spLocks/>
          </p:cNvSpPr>
          <p:nvPr/>
        </p:nvSpPr>
        <p:spPr>
          <a:xfrm>
            <a:off x="365760" y="1280160"/>
            <a:ext cx="11466576" cy="1477328"/>
          </a:xfrm>
          <a:prstGeom prst="rect">
            <a:avLst/>
          </a:prstGeom>
          <a:solidFill>
            <a:schemeClr val="bg2"/>
          </a:solidFill>
          <a:ln>
            <a:solidFill>
              <a:schemeClr val="tx1"/>
            </a:solidFill>
          </a:ln>
        </p:spPr>
        <p:txBody>
          <a:bodyPr>
            <a:spAutoFit/>
          </a:bodyPr>
          <a:lstStyle>
            <a:lvl1pPr marL="228600" indent="-228600" algn="l" defTabSz="914400" rtl="0" eaLnBrk="1" latinLnBrk="0" hangingPunct="1">
              <a:lnSpc>
                <a:spcPct val="90000"/>
              </a:lnSpc>
              <a:spcBef>
                <a:spcPts val="1000"/>
              </a:spcBef>
              <a:buFont typeface="Amazon Ember Display"/>
              <a:buChar char="•"/>
              <a:defRPr lang="en-US" sz="2800" kern="1200" dirty="0">
                <a:solidFill>
                  <a:srgbClr val="232F3E"/>
                </a:solidFill>
                <a:latin typeface="Amazon Ember display"/>
              </a:defRPr>
            </a:lvl1pPr>
            <a:lvl2pPr marL="6858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2pPr>
            <a:lvl3pPr marL="1143000" indent="-228600" algn="l" defTabSz="914400" rtl="0" eaLnBrk="1" latinLnBrk="0" hangingPunct="1">
              <a:lnSpc>
                <a:spcPct val="90000"/>
              </a:lnSpc>
              <a:spcBef>
                <a:spcPts val="500"/>
              </a:spcBef>
              <a:buFont typeface="Amazon Ember Display"/>
              <a:buChar char="•"/>
              <a:defRPr lang="en-US" sz="2400" kern="1200" dirty="0">
                <a:solidFill>
                  <a:srgbClr val="232F3E"/>
                </a:solidFill>
                <a:latin typeface="Amazon Ember display"/>
              </a:defRPr>
            </a:lvl3pPr>
            <a:lvl4pPr marL="1600200" indent="-228600" algn="l" defTabSz="914400" rtl="0" eaLnBrk="1" latinLnBrk="0" hangingPunct="1">
              <a:lnSpc>
                <a:spcPct val="90000"/>
              </a:lnSpc>
              <a:spcBef>
                <a:spcPts val="500"/>
              </a:spcBef>
              <a:buFont typeface="Amazon Ember Display"/>
              <a:buChar char="•"/>
              <a:defRPr lang="en-US" sz="1800" kern="1200" dirty="0">
                <a:solidFill>
                  <a:srgbClr val="232F3E"/>
                </a:solidFill>
                <a:latin typeface="Amazon Ember display"/>
              </a:defRPr>
            </a:lvl4pPr>
            <a:lvl5pPr marL="2057400" indent="-228600" algn="l" defTabSz="914400" rtl="0" eaLnBrk="1" latinLnBrk="0" hangingPunct="1">
              <a:lnSpc>
                <a:spcPct val="90000"/>
              </a:lnSpc>
              <a:spcBef>
                <a:spcPts val="500"/>
              </a:spcBef>
              <a:buFont typeface="Amazon Ember Display"/>
              <a:buChar char="•"/>
              <a:defRPr lang="en-US" sz="2000" kern="1200" dirty="0">
                <a:solidFill>
                  <a:srgbClr val="232F3E"/>
                </a:solidFill>
                <a:latin typeface="Amazon Ember display"/>
              </a:defRPr>
            </a:lvl5pPr>
            <a:lvl6pPr marL="25146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6pPr>
            <a:lvl7pPr marL="29718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7pPr>
            <a:lvl8pPr marL="34290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8pPr>
            <a:lvl9pPr marL="3886200" indent="-228600" algn="l" defTabSz="914400" rtl="0" eaLnBrk="1" latinLnBrk="0" hangingPunct="1">
              <a:lnSpc>
                <a:spcPct val="90000"/>
              </a:lnSpc>
              <a:spcBef>
                <a:spcPts val="500"/>
              </a:spcBef>
              <a:buFont typeface="Amazon Ember Display"/>
              <a:buChar char="•"/>
              <a:defRPr sz="1800" kern="1200">
                <a:solidFill>
                  <a:schemeClr val="tx1"/>
                </a:solidFill>
                <a:latin typeface="Amazon Ember display"/>
              </a:defRPr>
            </a:lvl9pPr>
          </a:lstStyle>
          <a:p>
            <a:pPr marL="0" indent="0">
              <a:lnSpc>
                <a:spcPct val="100000"/>
              </a:lnSpc>
              <a:spcBef>
                <a:spcPts val="0"/>
              </a:spcBef>
              <a:buNone/>
            </a:pPr>
            <a:r>
              <a:rPr lang="en-US" sz="1800" dirty="0">
                <a:solidFill>
                  <a:schemeClr val="tx1"/>
                </a:solidFill>
                <a:latin typeface="Lucida Console" panose="020B0609040504020204" pitchFamily="49" charset="0"/>
              </a:rPr>
              <a:t># Code to install AutoGluon</a:t>
            </a:r>
          </a:p>
          <a:p>
            <a:pPr marL="0" indent="0">
              <a:lnSpc>
                <a:spcPct val="100000"/>
              </a:lnSpc>
              <a:spcBef>
                <a:spcPts val="0"/>
              </a:spcBef>
              <a:buNone/>
            </a:pPr>
            <a:r>
              <a:rPr lang="en-US" sz="1800" dirty="0">
                <a:solidFill>
                  <a:schemeClr val="accent5"/>
                </a:solidFill>
                <a:latin typeface="Lucida Console" panose="020B0609040504020204" pitchFamily="49" charset="0"/>
              </a:rPr>
              <a:t>!pip3 install -U pip </a:t>
            </a:r>
          </a:p>
          <a:p>
            <a:pPr marL="0" indent="0">
              <a:lnSpc>
                <a:spcPct val="100000"/>
              </a:lnSpc>
              <a:spcBef>
                <a:spcPts val="0"/>
              </a:spcBef>
              <a:buNone/>
            </a:pPr>
            <a:r>
              <a:rPr lang="en-US" sz="1800" dirty="0">
                <a:solidFill>
                  <a:schemeClr val="accent5"/>
                </a:solidFill>
                <a:latin typeface="Lucida Console" panose="020B0609040504020204" pitchFamily="49" charset="0"/>
              </a:rPr>
              <a:t>!pip3 install -U setuptools wheel </a:t>
            </a:r>
          </a:p>
          <a:p>
            <a:pPr marL="0" indent="0">
              <a:lnSpc>
                <a:spcPct val="100000"/>
              </a:lnSpc>
              <a:spcBef>
                <a:spcPts val="0"/>
              </a:spcBef>
              <a:buNone/>
            </a:pPr>
            <a:endParaRPr lang="en-US" sz="1800" dirty="0">
              <a:solidFill>
                <a:schemeClr val="accent5"/>
              </a:solidFill>
              <a:latin typeface="Lucida Console" panose="020B0609040504020204" pitchFamily="49" charset="0"/>
            </a:endParaRPr>
          </a:p>
          <a:p>
            <a:pPr marL="0" indent="0">
              <a:lnSpc>
                <a:spcPct val="100000"/>
              </a:lnSpc>
              <a:spcBef>
                <a:spcPts val="0"/>
              </a:spcBef>
              <a:buNone/>
            </a:pPr>
            <a:r>
              <a:rPr lang="en-US" sz="1800">
                <a:solidFill>
                  <a:schemeClr val="accent5"/>
                </a:solidFill>
                <a:latin typeface="Lucida Console" panose="020B0609040504020204" pitchFamily="49" charset="0"/>
              </a:rPr>
              <a:t>!pip3 </a:t>
            </a:r>
            <a:r>
              <a:rPr lang="en-US" sz="1800" dirty="0">
                <a:solidFill>
                  <a:schemeClr val="accent5"/>
                </a:solidFill>
                <a:latin typeface="Lucida Console" panose="020B0609040504020204" pitchFamily="49" charset="0"/>
              </a:rPr>
              <a:t>install autogluon</a:t>
            </a:r>
          </a:p>
        </p:txBody>
      </p:sp>
      <p:sp>
        <p:nvSpPr>
          <p:cNvPr id="7" name="TextBox 6">
            <a:extLst>
              <a:ext uri="{FF2B5EF4-FFF2-40B4-BE49-F238E27FC236}">
                <a16:creationId xmlns:a16="http://schemas.microsoft.com/office/drawing/2014/main" id="{BF170D4D-ED11-0CB3-D291-B75072F191F0}"/>
              </a:ext>
            </a:extLst>
          </p:cNvPr>
          <p:cNvSpPr txBox="1"/>
          <p:nvPr/>
        </p:nvSpPr>
        <p:spPr>
          <a:xfrm>
            <a:off x="365760" y="3004376"/>
            <a:ext cx="7912825" cy="369332"/>
          </a:xfrm>
          <a:prstGeom prst="rect">
            <a:avLst/>
          </a:prstGeom>
          <a:noFill/>
        </p:spPr>
        <p:txBody>
          <a:bodyPr wrap="square">
            <a:spAutoFit/>
          </a:bodyPr>
          <a:lstStyle/>
          <a:p>
            <a:r>
              <a:rPr lang="en-US" dirty="0"/>
              <a:t>Installation: </a:t>
            </a:r>
            <a:r>
              <a:rPr lang="en-US" sz="1800" dirty="0">
                <a:hlinkClick r:id="rId4"/>
              </a:rPr>
              <a:t>https://auto.gluon.ai/stable/index.html</a:t>
            </a:r>
            <a:endParaRPr lang="en-US" dirty="0"/>
          </a:p>
        </p:txBody>
      </p:sp>
    </p:spTree>
    <p:custDataLst>
      <p:tags r:id="rId1"/>
    </p:custDataLst>
    <p:extLst>
      <p:ext uri="{BB962C8B-B14F-4D97-AF65-F5344CB8AC3E}">
        <p14:creationId xmlns:p14="http://schemas.microsoft.com/office/powerpoint/2010/main" val="3413227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LU-ACADEMY-V5" val="JzxPgtRk"/>
  <p:tag name="ARTICULATE_SLIDE_COUNT" val="2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MLU-Academy-v5</Template>
  <TotalTime>13308</TotalTime>
  <Words>1017</Words>
  <Application>Microsoft Macintosh PowerPoint</Application>
  <PresentationFormat>Widescreen</PresentationFormat>
  <Paragraphs>130</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Amazon Ember Display</vt:lpstr>
      <vt:lpstr>Amazon Ember Display Heavy</vt:lpstr>
      <vt:lpstr>Amazon Ember Heavy</vt:lpstr>
      <vt:lpstr>Arial</vt:lpstr>
      <vt:lpstr>Calibri</vt:lpstr>
      <vt:lpstr>Calibri Light</vt:lpstr>
      <vt:lpstr>Lucida Console</vt:lpstr>
      <vt:lpstr>Custom Design</vt:lpstr>
      <vt:lpstr>AutoML and AutoGluon</vt:lpstr>
      <vt:lpstr>Today’s activities</vt:lpstr>
      <vt:lpstr>AutoML with AutoGluon</vt:lpstr>
      <vt:lpstr>What is AutoML?</vt:lpstr>
      <vt:lpstr>AutoGluon design principles</vt:lpstr>
      <vt:lpstr>Can AutoGluon beat data scientists?</vt:lpstr>
      <vt:lpstr>Can AutoGluon beat other AutoML frameworks?</vt:lpstr>
      <vt:lpstr>Coding with AutoGluon</vt:lpstr>
      <vt:lpstr>Installing AutoGluon</vt:lpstr>
      <vt:lpstr>AutoGluon-Tabular: Three lines of code to train and use</vt:lpstr>
      <vt:lpstr>AutoGluon-Tabular: Three lines of code</vt:lpstr>
      <vt:lpstr>.fit() method</vt:lpstr>
      <vt:lpstr>AutoGluon works for text and image tasks too</vt:lpstr>
      <vt:lpstr>Next: Labs</vt:lpstr>
      <vt:lpstr>Module review</vt:lpstr>
      <vt:lpstr>Module 1 review</vt:lpstr>
      <vt:lpstr>Next module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Through Application</dc:title>
  <dc:creator>Daniel Blake</dc:creator>
  <cp:lastModifiedBy>dos Santos Junior, Jose Cassio</cp:lastModifiedBy>
  <cp:revision>94</cp:revision>
  <dcterms:created xsi:type="dcterms:W3CDTF">2022-11-16T15:46:36Z</dcterms:created>
  <dcterms:modified xsi:type="dcterms:W3CDTF">2025-07-22T17:48:47Z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19955CA4-1B04-4B2C-B930-44908065CAF7</vt:lpwstr>
  </property>
  <property fmtid="{D5CDD505-2E9C-101B-9397-08002B2CF9AE}" pid="3" name="ArticulatePath">
    <vt:lpwstr>MLUMLA-EN-M1-L5</vt:lpwstr>
  </property>
  <property fmtid="{D5CDD505-2E9C-101B-9397-08002B2CF9AE}" pid="4" name="MSIP_Label_929eed6f-34eb-4453-9f97-09510b9b219f_Enabled">
    <vt:lpwstr>true</vt:lpwstr>
  </property>
  <property fmtid="{D5CDD505-2E9C-101B-9397-08002B2CF9AE}" pid="5" name="MSIP_Label_929eed6f-34eb-4453-9f97-09510b9b219f_SetDate">
    <vt:lpwstr>2025-06-23T22:34:16Z</vt:lpwstr>
  </property>
  <property fmtid="{D5CDD505-2E9C-101B-9397-08002B2CF9AE}" pid="6" name="MSIP_Label_929eed6f-34eb-4453-9f97-09510b9b219f_Method">
    <vt:lpwstr>Standard</vt:lpwstr>
  </property>
  <property fmtid="{D5CDD505-2E9C-101B-9397-08002B2CF9AE}" pid="7" name="MSIP_Label_929eed6f-34eb-4453-9f97-09510b9b219f_Name">
    <vt:lpwstr>Amazon Pending_Classification</vt:lpwstr>
  </property>
  <property fmtid="{D5CDD505-2E9C-101B-9397-08002B2CF9AE}" pid="8" name="MSIP_Label_929eed6f-34eb-4453-9f97-09510b9b219f_SiteId">
    <vt:lpwstr>5280104a-472d-4538-9ccf-1e1d0efe8b1b</vt:lpwstr>
  </property>
  <property fmtid="{D5CDD505-2E9C-101B-9397-08002B2CF9AE}" pid="9" name="MSIP_Label_929eed6f-34eb-4453-9f97-09510b9b219f_ActionId">
    <vt:lpwstr>deee706c-ccb0-4980-b61e-cd818e666650</vt:lpwstr>
  </property>
  <property fmtid="{D5CDD505-2E9C-101B-9397-08002B2CF9AE}" pid="10" name="MSIP_Label_929eed6f-34eb-4453-9f97-09510b9b219f_ContentBits">
    <vt:lpwstr>0</vt:lpwstr>
  </property>
  <property fmtid="{D5CDD505-2E9C-101B-9397-08002B2CF9AE}" pid="11" name="MSIP_Label_929eed6f-34eb-4453-9f97-09510b9b219f_Tag">
    <vt:lpwstr>50, 3, 0, 1</vt:lpwstr>
  </property>
</Properties>
</file>